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60" r:id="rId3"/>
    <p:sldId id="277" r:id="rId4"/>
    <p:sldId id="265" r:id="rId5"/>
    <p:sldId id="266" r:id="rId6"/>
    <p:sldId id="272" r:id="rId7"/>
    <p:sldId id="263" r:id="rId8"/>
    <p:sldId id="264" r:id="rId9"/>
    <p:sldId id="269" r:id="rId10"/>
    <p:sldId id="276" r:id="rId11"/>
    <p:sldId id="262" r:id="rId12"/>
    <p:sldId id="278" r:id="rId13"/>
    <p:sldId id="279" r:id="rId14"/>
    <p:sldId id="271" r:id="rId15"/>
    <p:sldId id="285" r:id="rId16"/>
    <p:sldId id="280" r:id="rId17"/>
    <p:sldId id="281" r:id="rId18"/>
    <p:sldId id="282" r:id="rId19"/>
    <p:sldId id="283" r:id="rId20"/>
    <p:sldId id="284" r:id="rId21"/>
    <p:sldId id="275" r:id="rId22"/>
    <p:sldId id="268" r:id="rId23"/>
    <p:sldId id="273" r:id="rId24"/>
    <p:sldId id="286" r:id="rId25"/>
    <p:sldId id="274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0F799-BC11-4014-BBE0-F27DC9CD5DAB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934A-C233-4B84-9139-2709E964D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6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7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8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21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2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5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0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1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9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3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94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1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3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5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plants.ensembl.org / www.transplantdb.eu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</a:rPr>
              <a:t>The transPLANT project is funded by the European Commission within its 7</a:t>
            </a:r>
            <a:r>
              <a:rPr lang="en-US" sz="800" baseline="30000" dirty="0" smtClean="0">
                <a:solidFill>
                  <a:prstClr val="black"/>
                </a:solidFill>
              </a:rPr>
              <a:t>th</a:t>
            </a:r>
            <a:r>
              <a:rPr lang="en-US" sz="800" dirty="0" smtClean="0">
                <a:solidFill>
                  <a:prstClr val="black"/>
                </a:solidFill>
              </a:rPr>
              <a:t> Framework Programme under the thematic area “Infrastructures”. Contract number 283496.</a:t>
            </a:r>
            <a:endParaRPr lang="en-US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plants.ensembl.org</a:t>
            </a:r>
            <a:r>
              <a:rPr lang="en-US" baseline="0" dirty="0" smtClean="0">
                <a:solidFill>
                  <a:prstClr val="black"/>
                </a:solidFill>
              </a:rPr>
              <a:t> / </a:t>
            </a:r>
            <a:r>
              <a:rPr lang="en-US" dirty="0" smtClean="0">
                <a:solidFill>
                  <a:prstClr val="black"/>
                </a:solidFill>
              </a:rPr>
              <a:t>www.transplantdb.eu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</a:rPr>
              <a:t>The transPLANT project is funded by the European Commission within its 7</a:t>
            </a:r>
            <a:r>
              <a:rPr lang="en-US" sz="800" baseline="30000" dirty="0" smtClean="0">
                <a:solidFill>
                  <a:prstClr val="black"/>
                </a:solidFill>
              </a:rPr>
              <a:t>th</a:t>
            </a:r>
            <a:r>
              <a:rPr lang="en-US" sz="800" dirty="0" smtClean="0">
                <a:solidFill>
                  <a:prstClr val="black"/>
                </a:solidFill>
              </a:rPr>
              <a:t> Framework Programme under the thematic area “Infrastructures”. Contract number 283496.</a:t>
            </a:r>
            <a:endParaRPr lang="en-US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8426" y="5103443"/>
            <a:ext cx="8229600" cy="808259"/>
          </a:xfrm>
        </p:spPr>
        <p:txBody>
          <a:bodyPr/>
          <a:lstStyle/>
          <a:p>
            <a:r>
              <a:rPr lang="en-GB" sz="3400" dirty="0" smtClean="0"/>
              <a:t>Dan</a:t>
            </a:r>
            <a:r>
              <a:rPr lang="fr-FR" sz="3400" dirty="0" smtClean="0"/>
              <a:t> Bolser, EMBL-EBI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5212" y="2175485"/>
            <a:ext cx="9159212" cy="126163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Triticeae data </a:t>
            </a:r>
            <a:r>
              <a:rPr lang="en-US" sz="4800" b="1" dirty="0" smtClean="0"/>
              <a:t>in Ensembl Plants</a:t>
            </a:r>
            <a:r>
              <a:rPr lang="fr-FR" sz="4800" dirty="0" smtClean="0">
                <a:solidFill>
                  <a:prstClr val="black"/>
                </a:solidFill>
              </a:rPr>
              <a:t/>
            </a:r>
            <a:br>
              <a:rPr lang="fr-FR" sz="4800" dirty="0" smtClean="0">
                <a:solidFill>
                  <a:prstClr val="black"/>
                </a:solidFill>
              </a:rPr>
            </a:br>
            <a:r>
              <a:rPr lang="fr-FR" sz="3200" dirty="0" smtClean="0">
                <a:solidFill>
                  <a:prstClr val="black"/>
                </a:solidFill>
              </a:rPr>
              <a:t>Versailles, 12th-13th </a:t>
            </a:r>
            <a:r>
              <a:rPr lang="en-GB" sz="3200" dirty="0" smtClean="0">
                <a:solidFill>
                  <a:prstClr val="black"/>
                </a:solidFill>
              </a:rPr>
              <a:t>November</a:t>
            </a:r>
            <a:r>
              <a:rPr lang="fr-FR" sz="3200" dirty="0" smtClean="0">
                <a:solidFill>
                  <a:prstClr val="black"/>
                </a:solidFill>
              </a:rPr>
              <a:t> 2012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trans-National Infrastructure for Plant Genomic Science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415094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</a:t>
            </a:r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Gene-space </a:t>
            </a:r>
            <a:r>
              <a:rPr lang="en-GB" dirty="0" smtClean="0"/>
              <a:t>assembly</a:t>
            </a:r>
          </a:p>
          <a:p>
            <a:r>
              <a:rPr lang="en-GB" dirty="0" smtClean="0"/>
              <a:t>Integrated physical map</a:t>
            </a:r>
          </a:p>
          <a:p>
            <a:r>
              <a:rPr lang="en-GB" dirty="0" smtClean="0"/>
              <a:t>View of chromosomes and genes in EG</a:t>
            </a:r>
          </a:p>
          <a:p>
            <a:pPr lvl="1"/>
            <a:r>
              <a:rPr lang="en-GB" dirty="0" smtClean="0"/>
              <a:t>All the ‘features’ of Ensembl,</a:t>
            </a:r>
          </a:p>
          <a:p>
            <a:pPr lvl="2"/>
            <a:r>
              <a:rPr lang="en-GB" dirty="0" smtClean="0"/>
              <a:t>Trees,</a:t>
            </a:r>
          </a:p>
          <a:p>
            <a:pPr lvl="2"/>
            <a:r>
              <a:rPr lang="en-GB" dirty="0" smtClean="0"/>
              <a:t>Functional annotation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– Sequence </a:t>
            </a:r>
            <a:r>
              <a:rPr lang="en-GB" dirty="0" smtClean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cv</a:t>
            </a:r>
            <a:r>
              <a:rPr lang="en-GB" dirty="0"/>
              <a:t>. </a:t>
            </a:r>
            <a:r>
              <a:rPr lang="en-GB" dirty="0" err="1"/>
              <a:t>Morex</a:t>
            </a:r>
            <a:endParaRPr lang="en-GB" dirty="0"/>
          </a:p>
          <a:p>
            <a:r>
              <a:rPr lang="en-GB" dirty="0" smtClean="0"/>
              <a:t>5x </a:t>
            </a:r>
            <a:r>
              <a:rPr lang="en-GB" dirty="0" err="1" smtClean="0"/>
              <a:t>Illumina</a:t>
            </a:r>
            <a:r>
              <a:rPr lang="en-GB" dirty="0" smtClean="0"/>
              <a:t> GAII</a:t>
            </a:r>
            <a:endParaRPr lang="en-GB" dirty="0"/>
          </a:p>
          <a:p>
            <a:pPr lvl="1"/>
            <a:r>
              <a:rPr lang="en-GB" dirty="0"/>
              <a:t>300b PE</a:t>
            </a:r>
          </a:p>
          <a:p>
            <a:pPr lvl="1"/>
            <a:r>
              <a:rPr lang="en-GB" dirty="0"/>
              <a:t>2.5kb </a:t>
            </a:r>
            <a:r>
              <a:rPr lang="en-GB" dirty="0" smtClean="0"/>
              <a:t>PE</a:t>
            </a:r>
          </a:p>
          <a:p>
            <a:r>
              <a:rPr lang="en-GB" dirty="0" smtClean="0"/>
              <a:t>376k </a:t>
            </a:r>
            <a:r>
              <a:rPr lang="en-GB" dirty="0" err="1"/>
              <a:t>contigs</a:t>
            </a:r>
            <a:r>
              <a:rPr lang="en-GB" dirty="0"/>
              <a:t> &gt; 1kb</a:t>
            </a:r>
          </a:p>
          <a:p>
            <a:pPr lvl="1"/>
            <a:r>
              <a:rPr lang="en-GB" dirty="0" smtClean="0"/>
              <a:t>100k </a:t>
            </a:r>
            <a:r>
              <a:rPr lang="en-GB" dirty="0"/>
              <a:t>directly integrated into PM</a:t>
            </a:r>
          </a:p>
          <a:p>
            <a:pPr lvl="1"/>
            <a:r>
              <a:rPr lang="en-GB" dirty="0"/>
              <a:t>+ a hierarchical approach for other sequence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– Gene &amp; physical </a:t>
            </a:r>
            <a:r>
              <a:rPr lang="en-GB" dirty="0"/>
              <a:t>m</a:t>
            </a:r>
            <a:r>
              <a:rPr lang="en-GB" dirty="0" smtClean="0"/>
              <a:t>ap </a:t>
            </a:r>
            <a:r>
              <a:rPr lang="en-GB" dirty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Gene calls</a:t>
            </a:r>
            <a:endParaRPr lang="en-GB" dirty="0"/>
          </a:p>
          <a:p>
            <a:r>
              <a:rPr lang="en-GB" dirty="0"/>
              <a:t>Genes</a:t>
            </a:r>
          </a:p>
          <a:p>
            <a:pPr lvl="1"/>
            <a:r>
              <a:rPr lang="en-GB" dirty="0"/>
              <a:t>167Gb of RNA-</a:t>
            </a:r>
            <a:r>
              <a:rPr lang="en-GB" dirty="0" err="1"/>
              <a:t>Seq</a:t>
            </a:r>
            <a:endParaRPr lang="en-GB" dirty="0"/>
          </a:p>
          <a:p>
            <a:pPr lvl="1"/>
            <a:r>
              <a:rPr lang="en-GB" dirty="0" smtClean="0"/>
              <a:t>29k </a:t>
            </a:r>
            <a:r>
              <a:rPr lang="en-GB" dirty="0" err="1"/>
              <a:t>fl-cDNAs</a:t>
            </a:r>
            <a:endParaRPr lang="en-GB" dirty="0"/>
          </a:p>
          <a:p>
            <a:pPr lvl="1"/>
            <a:r>
              <a:rPr lang="en-GB" dirty="0" smtClean="0"/>
              <a:t>79k </a:t>
            </a:r>
            <a:r>
              <a:rPr lang="en-GB" dirty="0"/>
              <a:t>'transcript clusters'</a:t>
            </a:r>
          </a:p>
          <a:p>
            <a:pPr lvl="1"/>
            <a:r>
              <a:rPr lang="en-GB" dirty="0" smtClean="0"/>
              <a:t>26k 'High Confidence' </a:t>
            </a:r>
            <a:r>
              <a:rPr lang="en-GB" dirty="0"/>
              <a:t>genes (by homology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95% anchored on WGS </a:t>
            </a:r>
            <a:r>
              <a:rPr lang="en-GB" dirty="0" err="1" smtClean="0"/>
              <a:t>contigs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Physical map data</a:t>
            </a:r>
            <a:endParaRPr lang="en-GB" dirty="0"/>
          </a:p>
          <a:p>
            <a:r>
              <a:rPr lang="en-GB" dirty="0"/>
              <a:t>Fingerprinted BACs</a:t>
            </a:r>
          </a:p>
          <a:p>
            <a:pPr lvl="1"/>
            <a:r>
              <a:rPr lang="en-GB" dirty="0" smtClean="0"/>
              <a:t>600k </a:t>
            </a:r>
            <a:r>
              <a:rPr lang="en-GB" dirty="0"/>
              <a:t>BACs (</a:t>
            </a:r>
            <a:r>
              <a:rPr lang="en-GB" dirty="0" smtClean="0"/>
              <a:t>14x) </a:t>
            </a:r>
            <a:r>
              <a:rPr lang="en-GB" dirty="0"/>
              <a:t>in six different </a:t>
            </a:r>
            <a:r>
              <a:rPr lang="en-GB" dirty="0" smtClean="0"/>
              <a:t>BAC libraries</a:t>
            </a:r>
            <a:endParaRPr lang="en-GB" dirty="0"/>
          </a:p>
          <a:p>
            <a:pPr lvl="1"/>
            <a:r>
              <a:rPr lang="en-GB" dirty="0" smtClean="0"/>
              <a:t>10k FPC </a:t>
            </a:r>
            <a:r>
              <a:rPr lang="en-GB" dirty="0" err="1" smtClean="0"/>
              <a:t>contigs</a:t>
            </a:r>
            <a:r>
              <a:rPr lang="en-GB" dirty="0" smtClean="0"/>
              <a:t> with estimated n50 of 900kb</a:t>
            </a:r>
            <a:endParaRPr lang="en-GB" dirty="0"/>
          </a:p>
          <a:p>
            <a:pPr lvl="1"/>
            <a:r>
              <a:rPr lang="en-GB" dirty="0" smtClean="0"/>
              <a:t>500k x2 BES, 6k WGS</a:t>
            </a:r>
            <a:endParaRPr lang="en-GB" dirty="0"/>
          </a:p>
          <a:p>
            <a:r>
              <a:rPr lang="en-GB" dirty="0"/>
              <a:t>Markers</a:t>
            </a:r>
          </a:p>
          <a:p>
            <a:pPr lvl="1"/>
            <a:r>
              <a:rPr lang="en-GB" dirty="0" smtClean="0"/>
              <a:t>3000 </a:t>
            </a:r>
            <a:r>
              <a:rPr lang="en-GB" dirty="0"/>
              <a:t>gene-based</a:t>
            </a:r>
          </a:p>
          <a:p>
            <a:pPr lvl="1"/>
            <a:r>
              <a:rPr lang="en-GB" dirty="0" smtClean="0"/>
              <a:t>500k </a:t>
            </a:r>
            <a:r>
              <a:rPr lang="en-GB" dirty="0"/>
              <a:t>sequence tags</a:t>
            </a:r>
          </a:p>
        </p:txBody>
      </p:sp>
    </p:spTree>
    <p:extLst>
      <p:ext uri="{BB962C8B-B14F-4D97-AF65-F5344CB8AC3E}">
        <p14:creationId xmlns:p14="http://schemas.microsoft.com/office/powerpoint/2010/main" val="13607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" y="242034"/>
            <a:ext cx="9140510" cy="51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400" y="-1064751"/>
            <a:ext cx="3505201" cy="83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" y="292752"/>
            <a:ext cx="9096003" cy="55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7" y="30185"/>
            <a:ext cx="6995767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147171"/>
            <a:ext cx="8795930" cy="57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8566362" cy="464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42471"/>
            <a:ext cx="7010401" cy="2405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 smtClean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Too fragmented for a genomic assembly</a:t>
            </a:r>
          </a:p>
          <a:p>
            <a:r>
              <a:rPr lang="en-GB" dirty="0" smtClean="0"/>
              <a:t>Shown in the syntenic context of </a:t>
            </a:r>
            <a:r>
              <a:rPr lang="en-GB" i="1" dirty="0" smtClean="0"/>
              <a:t>Brachypodium distachyon</a:t>
            </a:r>
            <a:endParaRPr lang="en-GB" i="1" dirty="0"/>
          </a:p>
          <a:p>
            <a:pPr lvl="1"/>
            <a:r>
              <a:rPr lang="en-GB" dirty="0" smtClean="0"/>
              <a:t>Small</a:t>
            </a:r>
            <a:r>
              <a:rPr lang="en-GB" dirty="0"/>
              <a:t>, model </a:t>
            </a:r>
            <a:r>
              <a:rPr lang="en-GB" dirty="0" smtClean="0"/>
              <a:t>grass</a:t>
            </a:r>
          </a:p>
          <a:p>
            <a:pPr lvl="2"/>
            <a:r>
              <a:rPr lang="en-GB" dirty="0" smtClean="0"/>
              <a:t>Diploid</a:t>
            </a:r>
          </a:p>
          <a:p>
            <a:pPr lvl="2"/>
            <a:r>
              <a:rPr lang="en-GB" dirty="0" smtClean="0"/>
              <a:t>270 </a:t>
            </a:r>
            <a:r>
              <a:rPr lang="en-GB" dirty="0" err="1"/>
              <a:t>Mbp</a:t>
            </a:r>
            <a:endParaRPr lang="en-GB" dirty="0"/>
          </a:p>
          <a:p>
            <a:pPr lvl="2"/>
            <a:r>
              <a:rPr lang="en-GB" dirty="0" smtClean="0"/>
              <a:t>Relatively low repeat density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21</a:t>
            </a:fld>
            <a:endParaRPr lang="de-DE" sz="9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Sub-assemblies classified </a:t>
            </a:r>
            <a:r>
              <a:rPr lang="en-GB" dirty="0"/>
              <a:t>into homoeologous </a:t>
            </a:r>
            <a:r>
              <a:rPr lang="en-GB" dirty="0" smtClean="0"/>
              <a:t>chromosomes</a:t>
            </a:r>
          </a:p>
          <a:p>
            <a:r>
              <a:rPr lang="en-GB" dirty="0" smtClean="0"/>
              <a:t>Homoeologous SNPs (SNPs between A, B, and D genomes) mapped onto brachypodium.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086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26,000 high confidence genes called</a:t>
            </a:r>
          </a:p>
          <a:p>
            <a:r>
              <a:rPr lang="en-GB" dirty="0" smtClean="0"/>
              <a:t>More than 90% anchored into a chromosome-scale physical map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tandard Ensembl Genomes analysis pipelines can be run</a:t>
            </a:r>
          </a:p>
          <a:p>
            <a:pPr lvl="1"/>
            <a:r>
              <a:rPr lang="en-GB" dirty="0" smtClean="0"/>
              <a:t>Comparative genomics</a:t>
            </a:r>
          </a:p>
          <a:p>
            <a:pPr lvl="1"/>
            <a:r>
              <a:rPr lang="en-GB" dirty="0" smtClean="0"/>
              <a:t>Functional annotation</a:t>
            </a:r>
          </a:p>
          <a:p>
            <a:pPr lvl="2"/>
            <a:r>
              <a:rPr lang="en-GB" dirty="0" err="1" smtClean="0"/>
              <a:t>InterProScan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22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stats for wheat sub-assemblies on brachypodium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833949"/>
              </p:ext>
            </p:extLst>
          </p:nvPr>
        </p:nvGraphicFramePr>
        <p:xfrm>
          <a:off x="1447801" y="2039155"/>
          <a:ext cx="5257799" cy="3840162"/>
        </p:xfrm>
        <a:graphic>
          <a:graphicData uri="http://schemas.openxmlformats.org/drawingml/2006/table">
            <a:tbl>
              <a:tblPr/>
              <a:tblGrid>
                <a:gridCol w="786324"/>
                <a:gridCol w="1575875"/>
                <a:gridCol w="1447800"/>
                <a:gridCol w="1447800"/>
              </a:tblGrid>
              <a:tr h="783317"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 </a:t>
                      </a: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Sub-Assemblies</a:t>
                      </a:r>
                    </a:p>
                    <a:p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singletons)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Aligned to </a:t>
                      </a:r>
                      <a:r>
                        <a:rPr lang="en-GB" sz="1300" b="0" i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brachy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length alignment?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123,383</a:t>
                      </a:r>
                      <a:endParaRPr lang="en-GB" sz="1300" dirty="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(13%)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115,804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(94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114,375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(99%)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158,440</a:t>
                      </a:r>
                      <a:endParaRPr lang="en-GB" sz="1300" dirty="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141,278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(89%)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138,438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156,976</a:t>
                      </a:r>
                      <a:endParaRPr lang="en-GB" sz="130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(17%)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144,810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(92%)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142,635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510,480</a:t>
                      </a:r>
                      <a:endParaRPr lang="en-GB" sz="130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(54%)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412,385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(81%)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402,049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(97%)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949,279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814,277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(86%)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797,497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115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Triticeae crops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Bread </a:t>
            </a:r>
            <a:r>
              <a:rPr lang="en-GB" dirty="0"/>
              <a:t>wheat (</a:t>
            </a:r>
            <a:r>
              <a:rPr lang="en-GB" i="1" dirty="0"/>
              <a:t>Triticum aestivum</a:t>
            </a:r>
            <a:r>
              <a:rPr lang="en-GB" dirty="0"/>
              <a:t>) accounts for 20% of human consumption of calories and protein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Hexaploid (AA/BB/DD)</a:t>
            </a:r>
          </a:p>
          <a:p>
            <a:pPr lvl="1"/>
            <a:r>
              <a:rPr lang="en-GB" dirty="0"/>
              <a:t>7 </a:t>
            </a:r>
            <a:r>
              <a:rPr lang="en-GB" dirty="0" smtClean="0"/>
              <a:t>chromosomes</a:t>
            </a:r>
            <a:endParaRPr lang="en-GB" dirty="0"/>
          </a:p>
          <a:p>
            <a:pPr lvl="1"/>
            <a:r>
              <a:rPr lang="en-GB" dirty="0" smtClean="0"/>
              <a:t>17Gb genome</a:t>
            </a:r>
          </a:p>
          <a:p>
            <a:pPr lvl="1"/>
            <a:r>
              <a:rPr lang="en-GB" dirty="0" smtClean="0"/>
              <a:t>~80% repeats</a:t>
            </a:r>
          </a:p>
          <a:p>
            <a:r>
              <a:rPr lang="en-GB" dirty="0" smtClean="0"/>
              <a:t>Currently only a fragmented assembly is available.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Barley (</a:t>
            </a:r>
            <a:r>
              <a:rPr lang="en-GB" i="1" dirty="0" smtClean="0"/>
              <a:t>Hordeum vulgare</a:t>
            </a:r>
            <a:r>
              <a:rPr lang="en-GB" dirty="0"/>
              <a:t>) </a:t>
            </a:r>
            <a:r>
              <a:rPr lang="en-GB" dirty="0" smtClean="0"/>
              <a:t>an important </a:t>
            </a:r>
            <a:r>
              <a:rPr lang="en-GB" dirty="0"/>
              <a:t>cereal </a:t>
            </a:r>
            <a:r>
              <a:rPr lang="en-GB" dirty="0" smtClean="0"/>
              <a:t>and model </a:t>
            </a:r>
            <a:r>
              <a:rPr lang="en-GB" dirty="0"/>
              <a:t>for ecological </a:t>
            </a:r>
            <a:r>
              <a:rPr lang="en-GB" dirty="0" smtClean="0"/>
              <a:t>adaption.</a:t>
            </a:r>
            <a:endParaRPr lang="en-GB" i="1" dirty="0" smtClean="0"/>
          </a:p>
          <a:p>
            <a:r>
              <a:rPr lang="en-GB" dirty="0" smtClean="0"/>
              <a:t>Diploid</a:t>
            </a:r>
          </a:p>
          <a:p>
            <a:pPr lvl="1"/>
            <a:r>
              <a:rPr lang="en-GB" dirty="0" smtClean="0"/>
              <a:t>7 chromosomes</a:t>
            </a:r>
          </a:p>
          <a:p>
            <a:pPr lvl="1"/>
            <a:r>
              <a:rPr lang="en-GB" dirty="0" smtClean="0"/>
              <a:t>5.3Gb Genome</a:t>
            </a:r>
          </a:p>
          <a:p>
            <a:pPr lvl="1"/>
            <a:r>
              <a:rPr lang="en-GB" dirty="0" smtClean="0"/>
              <a:t>~80% repeats</a:t>
            </a:r>
          </a:p>
          <a:p>
            <a:r>
              <a:rPr lang="en-GB" dirty="0" smtClean="0"/>
              <a:t>Integrated gene-space and physical map.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Triticeae crops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5" y="2174875"/>
            <a:ext cx="2640777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583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 – Sequence data</a:t>
            </a:r>
            <a:endParaRPr lang="en-GB" dirty="0" smtClean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Gene-space ‘sub-assemblies’</a:t>
            </a:r>
          </a:p>
          <a:p>
            <a:pPr lvl="1"/>
            <a:r>
              <a:rPr lang="en-GB" dirty="0"/>
              <a:t>1,394,281 </a:t>
            </a:r>
            <a:r>
              <a:rPr lang="en-GB" dirty="0" smtClean="0"/>
              <a:t>sub-assemblies</a:t>
            </a:r>
          </a:p>
          <a:p>
            <a:pPr lvl="1"/>
            <a:r>
              <a:rPr lang="en-GB" dirty="0" err="1" smtClean="0"/>
              <a:t>contigs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singletons</a:t>
            </a:r>
          </a:p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ata provided: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“in </a:t>
            </a:r>
            <a:r>
              <a:rPr lang="en-GB" dirty="0"/>
              <a:t>the syntenic context of </a:t>
            </a:r>
            <a:r>
              <a:rPr lang="en-GB" i="1" dirty="0"/>
              <a:t>Brachypodium </a:t>
            </a:r>
            <a:r>
              <a:rPr lang="en-GB" i="1" dirty="0" smtClean="0"/>
              <a:t>distachyon”</a:t>
            </a:r>
          </a:p>
          <a:p>
            <a:pPr lvl="2"/>
            <a:r>
              <a:rPr lang="en-GB" dirty="0" smtClean="0"/>
              <a:t>117,411 </a:t>
            </a:r>
            <a:r>
              <a:rPr lang="en-GB" dirty="0"/>
              <a:t>(89</a:t>
            </a:r>
            <a:r>
              <a:rPr lang="en-GB" dirty="0" smtClean="0"/>
              <a:t>%) mapped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6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7" y="1935253"/>
            <a:ext cx="4211403" cy="2987494"/>
          </a:xfrm>
        </p:spPr>
      </p:pic>
    </p:spTree>
    <p:extLst>
      <p:ext uri="{BB962C8B-B14F-4D97-AF65-F5344CB8AC3E}">
        <p14:creationId xmlns:p14="http://schemas.microsoft.com/office/powerpoint/2010/main" val="255751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Wheat sub-assemblies, classified into A, B, D (and X) genomes, aligned to Brachypodium distachyon in Ensembl Genomes</a:t>
            </a: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7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 sub-assemblies and homoeologous SNPs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Wheat sub-assemblies, classified into A, B, D (and X) genomes, aligned to Brachypodium distachyon in Ensembl Genomes, showing homoeologous SNPs (variations between the A, B and D genomes).</a:t>
            </a: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8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24"/>
            <a:ext cx="9144000" cy="4308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3941"/>
            <a:ext cx="4442845" cy="253005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8037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498</Words>
  <Application>Microsoft Office PowerPoint</Application>
  <PresentationFormat>On-screen Show (4:3)</PresentationFormat>
  <Paragraphs>135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Office Theme</vt:lpstr>
      <vt:lpstr>Dan Bolser, EMBL-EBI</vt:lpstr>
      <vt:lpstr>Introduction</vt:lpstr>
      <vt:lpstr>Triticeae crops</vt:lpstr>
      <vt:lpstr>Triticeae crops</vt:lpstr>
      <vt:lpstr>Wheat</vt:lpstr>
      <vt:lpstr>Wheat – Sequence data</vt:lpstr>
      <vt:lpstr>Wheat</vt:lpstr>
      <vt:lpstr>Wheat sub-assemblies and homoeologous SNPs</vt:lpstr>
      <vt:lpstr>Barley</vt:lpstr>
      <vt:lpstr>Barley NOTES</vt:lpstr>
      <vt:lpstr>Barley – Sequence data</vt:lpstr>
      <vt:lpstr>Barley – Gene &amp; physical map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Wheat</vt:lpstr>
      <vt:lpstr>Barley</vt:lpstr>
      <vt:lpstr>Acknowledgements</vt:lpstr>
      <vt:lpstr>Questions?</vt:lpstr>
      <vt:lpstr>Alignment stats for wheat sub-assemblies on brachypodium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Bolser, EMBL-EBI</dc:title>
  <dc:creator>Daniel Bolser</dc:creator>
  <cp:lastModifiedBy>Daniel Murray Bolser</cp:lastModifiedBy>
  <cp:revision>20</cp:revision>
  <dcterms:created xsi:type="dcterms:W3CDTF">2006-08-16T00:00:00Z</dcterms:created>
  <dcterms:modified xsi:type="dcterms:W3CDTF">2012-11-12T07:18:44Z</dcterms:modified>
</cp:coreProperties>
</file>