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9"/>
  </p:notesMasterIdLst>
  <p:sldIdLst>
    <p:sldId id="894" r:id="rId2"/>
    <p:sldId id="995" r:id="rId3"/>
    <p:sldId id="868" r:id="rId4"/>
    <p:sldId id="928" r:id="rId5"/>
    <p:sldId id="996" r:id="rId6"/>
    <p:sldId id="930" r:id="rId7"/>
    <p:sldId id="991" r:id="rId8"/>
    <p:sldId id="931" r:id="rId9"/>
    <p:sldId id="945" r:id="rId10"/>
    <p:sldId id="994" r:id="rId11"/>
    <p:sldId id="932" r:id="rId12"/>
    <p:sldId id="933" r:id="rId13"/>
    <p:sldId id="934" r:id="rId14"/>
    <p:sldId id="937" r:id="rId15"/>
    <p:sldId id="993" r:id="rId16"/>
    <p:sldId id="946" r:id="rId17"/>
    <p:sldId id="944" r:id="rId18"/>
    <p:sldId id="938" r:id="rId19"/>
    <p:sldId id="939" r:id="rId20"/>
    <p:sldId id="940" r:id="rId21"/>
    <p:sldId id="984" r:id="rId22"/>
    <p:sldId id="919" r:id="rId23"/>
    <p:sldId id="941" r:id="rId24"/>
    <p:sldId id="942" r:id="rId25"/>
    <p:sldId id="943" r:id="rId26"/>
    <p:sldId id="947" r:id="rId27"/>
    <p:sldId id="99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7F7F7"/>
    <a:srgbClr val="F4F4F4"/>
    <a:srgbClr val="FFFFFF"/>
    <a:srgbClr val="B2B2B2"/>
    <a:srgbClr val="5A5C14"/>
    <a:srgbClr val="425C14"/>
    <a:srgbClr val="DDF0BA"/>
    <a:srgbClr val="00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6" y="-606"/>
      </p:cViewPr>
      <p:guideLst>
        <p:guide orient="horz" pos="300"/>
        <p:guide orient="horz" pos="4247"/>
        <p:guide orient="horz" pos="3430"/>
        <p:guide orient="horz" pos="1933"/>
        <p:guide pos="2290"/>
        <p:guide pos="2789"/>
        <p:guide pos="975"/>
        <p:guide pos="3606"/>
        <p:guide pos="1519"/>
        <p:guide pos="1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50CCD7-80C8-49F5-9B46-13688797F8C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2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Thanks for inviting</a:t>
            </a:r>
          </a:p>
          <a:p>
            <a:r>
              <a:rPr lang="de-DE" smtClean="0"/>
              <a:t>Challenge the sheer size and complexity</a:t>
            </a:r>
          </a:p>
          <a:p>
            <a:r>
              <a:rPr lang="de-DE" smtClean="0"/>
              <a:t>Use comparative genomics and integrative genomics</a:t>
            </a:r>
          </a:p>
          <a:p>
            <a:r>
              <a:rPr lang="de-DE" smtClean="0"/>
              <a:t>Reduction of complexity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53F4FA39-5DEC-45D0-9C5E-1D0ADD811BF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Economic accesability of large (but average sized) genomes; However analytical barriers....</a:t>
            </a:r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42C2C340-22F3-4B98-A330-AD4F57D357E0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Economic accesability of large (but average sized) genomes; However analytical barriers....</a:t>
            </a:r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42C2C340-22F3-4B98-A330-AD4F57D357E0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Profit from related genomes and their genome resources and flcDNA resources</a:t>
            </a:r>
          </a:p>
          <a:p>
            <a:r>
              <a:rPr lang="de-DE" smtClean="0"/>
              <a:t>generate Ortholome</a:t>
            </a:r>
          </a:p>
          <a:p>
            <a:r>
              <a:rPr lang="de-DE" smtClean="0"/>
              <a:t>In silico exome capture</a:t>
            </a:r>
          </a:p>
          <a:p>
            <a:r>
              <a:rPr lang="de-DE" smtClean="0"/>
              <a:t>High stringency assembly of each orthologous group</a:t>
            </a:r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18F8601-C027-4FC6-953C-0DF10F937749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Involves lots of testing and evaluation on assembly parameters to use: </a:t>
            </a:r>
          </a:p>
          <a:p>
            <a:r>
              <a:rPr lang="de-DE" smtClean="0"/>
              <a:t>97, 99, 100% overlap accuracy</a:t>
            </a:r>
          </a:p>
          <a:p>
            <a:r>
              <a:rPr lang="de-DE" smtClean="0"/>
              <a:t> depending on criteria gene copy number detection variabilities as consequence of similarity among genomes;</a:t>
            </a:r>
          </a:p>
          <a:p>
            <a:r>
              <a:rPr lang="de-DE" smtClean="0"/>
              <a:t> in the end 2,1 copies per gene retained</a:t>
            </a:r>
          </a:p>
          <a:p>
            <a:endParaRPr lang="de-DE" smtClean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227D94B6-2419-45B7-8772-E9E78B2CD7F5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Next question of course is can we subsect gene complement into A, B and D, put them genes a T shirt on that tells us were they belong to</a:t>
            </a:r>
          </a:p>
        </p:txBody>
      </p:sp>
      <p:sp>
        <p:nvSpPr>
          <p:cNvPr id="419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DF5BBD6F-1504-4AE0-971B-59F503748E70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Fairly complicated due to close similarity among subgenomes;</a:t>
            </a:r>
          </a:p>
          <a:p>
            <a:endParaRPr lang="de-DE" smtClean="0"/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5F8C5AE-57B0-4C1E-B5FC-73BFE816E3D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12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15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7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81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76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91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06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99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05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08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25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65850"/>
            <a:ext cx="5029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21605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Picture 5"/>
          <p:cNvSpPr>
            <a:spLocks noChangeAspect="1" noChangeArrowheads="1"/>
          </p:cNvSpPr>
          <p:nvPr userDrawn="1"/>
        </p:nvSpPr>
        <p:spPr bwMode="auto">
          <a:xfrm>
            <a:off x="7740650" y="6326188"/>
            <a:ext cx="1350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17" descr="rgb_a4_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24600"/>
            <a:ext cx="2181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65850"/>
            <a:ext cx="2971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tplogo_transparent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37288"/>
            <a:ext cx="15890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6237288"/>
            <a:ext cx="1600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Bild 4" descr="Haystacks_in_the_Snow_by_Franz_Marc_191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549275"/>
            <a:ext cx="64166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151188"/>
            <a:ext cx="7740650" cy="1661993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Analysis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bread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wheat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genome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using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whole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-genome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shotgun</a:t>
            </a:r>
            <a:r>
              <a:rPr lang="de-DE" sz="2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i="1" dirty="0" err="1" smtClean="0">
                <a:solidFill>
                  <a:schemeClr val="bg2">
                    <a:lumMod val="75000"/>
                  </a:schemeClr>
                </a:solidFill>
              </a:rPr>
              <a:t>sequencing</a:t>
            </a:r>
            <a:endParaRPr lang="de-DE" sz="2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de-DE" sz="1800" i="1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sz="1800" i="1" dirty="0" smtClean="0">
                <a:solidFill>
                  <a:schemeClr val="bg2">
                    <a:lumMod val="75000"/>
                  </a:schemeClr>
                </a:solidFill>
              </a:rPr>
              <a:t>Manuel </a:t>
            </a:r>
            <a:r>
              <a:rPr lang="de-DE" sz="1800" i="1" dirty="0" err="1" smtClean="0">
                <a:solidFill>
                  <a:schemeClr val="bg2">
                    <a:lumMod val="75000"/>
                  </a:schemeClr>
                </a:solidFill>
              </a:rPr>
              <a:t>Spannagl</a:t>
            </a:r>
            <a:endParaRPr lang="de-DE" sz="18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sz="1800" i="1" dirty="0" smtClean="0">
                <a:solidFill>
                  <a:schemeClr val="bg2">
                    <a:lumMod val="75000"/>
                  </a:schemeClr>
                </a:solidFill>
              </a:rPr>
              <a:t>MIPS, Helmholtz Center </a:t>
            </a:r>
            <a:r>
              <a:rPr lang="de-DE" sz="1800" i="1" dirty="0" err="1" smtClean="0">
                <a:solidFill>
                  <a:schemeClr val="bg2">
                    <a:lumMod val="75000"/>
                  </a:schemeClr>
                </a:solidFill>
              </a:rPr>
              <a:t>Munich</a:t>
            </a:r>
            <a:endParaRPr lang="de-DE" sz="18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7956550" y="3716338"/>
            <a:ext cx="360363" cy="433387"/>
          </a:xfrm>
          <a:prstGeom prst="ellipse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5867400" y="3716338"/>
            <a:ext cx="360363" cy="433387"/>
          </a:xfrm>
          <a:prstGeom prst="ellipse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195513" y="3716338"/>
            <a:ext cx="360362" cy="433387"/>
          </a:xfrm>
          <a:prstGeom prst="ellipse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" name="Gerade Verbindung 10"/>
          <p:cNvCxnSpPr>
            <a:cxnSpLocks noChangeShapeType="1"/>
            <a:stCxn id="3" idx="3"/>
            <a:endCxn id="6" idx="1"/>
          </p:cNvCxnSpPr>
          <p:nvPr/>
        </p:nvCxnSpPr>
        <p:spPr bwMode="auto">
          <a:xfrm>
            <a:off x="1619250" y="5805488"/>
            <a:ext cx="1944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The </a:t>
            </a:r>
            <a:r>
              <a:rPr lang="de-DE" sz="2400" dirty="0" err="1" smtClean="0">
                <a:latin typeface="Verdana" charset="0"/>
              </a:rPr>
              <a:t>ortholome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directed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assembly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delivers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ordered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segments</a:t>
            </a:r>
            <a:r>
              <a:rPr lang="de-DE" sz="2400" dirty="0" smtClean="0">
                <a:latin typeface="Verdana" charset="0"/>
              </a:rPr>
              <a:t> II</a:t>
            </a:r>
            <a:endParaRPr lang="de-DE" sz="2400" dirty="0">
              <a:latin typeface="Verdana" charset="0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755650" y="5661025"/>
            <a:ext cx="863600" cy="288925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908175" y="5661025"/>
            <a:ext cx="863600" cy="288925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563938" y="5661025"/>
            <a:ext cx="863600" cy="288925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7019925" y="5661025"/>
            <a:ext cx="865188" cy="288925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5651500" y="5661025"/>
            <a:ext cx="865188" cy="288925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8172450" y="5661025"/>
            <a:ext cx="863600" cy="288925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2" name="Gerade Verbindung 11"/>
          <p:cNvCxnSpPr>
            <a:cxnSpLocks noChangeShapeType="1"/>
            <a:stCxn id="7" idx="3"/>
          </p:cNvCxnSpPr>
          <p:nvPr/>
        </p:nvCxnSpPr>
        <p:spPr bwMode="auto">
          <a:xfrm>
            <a:off x="7885113" y="580548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erade Verbindung 14"/>
          <p:cNvCxnSpPr>
            <a:cxnSpLocks noChangeShapeType="1"/>
          </p:cNvCxnSpPr>
          <p:nvPr/>
        </p:nvCxnSpPr>
        <p:spPr bwMode="auto">
          <a:xfrm>
            <a:off x="539750" y="42926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erade Verbindung 15"/>
          <p:cNvCxnSpPr>
            <a:cxnSpLocks noChangeShapeType="1"/>
          </p:cNvCxnSpPr>
          <p:nvPr/>
        </p:nvCxnSpPr>
        <p:spPr bwMode="auto">
          <a:xfrm>
            <a:off x="692150" y="44450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>
            <a:off x="844550" y="45974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Gerade Verbindung 17"/>
          <p:cNvCxnSpPr>
            <a:cxnSpLocks noChangeShapeType="1"/>
          </p:cNvCxnSpPr>
          <p:nvPr/>
        </p:nvCxnSpPr>
        <p:spPr bwMode="auto">
          <a:xfrm>
            <a:off x="996950" y="47498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18"/>
          <p:cNvCxnSpPr>
            <a:cxnSpLocks noChangeShapeType="1"/>
          </p:cNvCxnSpPr>
          <p:nvPr/>
        </p:nvCxnSpPr>
        <p:spPr bwMode="auto">
          <a:xfrm>
            <a:off x="1149350" y="49022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Gerade Verbindung 19"/>
          <p:cNvCxnSpPr>
            <a:cxnSpLocks noChangeShapeType="1"/>
          </p:cNvCxnSpPr>
          <p:nvPr/>
        </p:nvCxnSpPr>
        <p:spPr bwMode="auto">
          <a:xfrm>
            <a:off x="1301750" y="50546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Gerade Verbindung 20"/>
          <p:cNvCxnSpPr>
            <a:cxnSpLocks noChangeShapeType="1"/>
          </p:cNvCxnSpPr>
          <p:nvPr/>
        </p:nvCxnSpPr>
        <p:spPr bwMode="auto">
          <a:xfrm>
            <a:off x="1362075" y="42926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Gerade Verbindung 21"/>
          <p:cNvCxnSpPr>
            <a:cxnSpLocks noChangeShapeType="1"/>
          </p:cNvCxnSpPr>
          <p:nvPr/>
        </p:nvCxnSpPr>
        <p:spPr bwMode="auto">
          <a:xfrm>
            <a:off x="1514475" y="44450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Gerade Verbindung 22"/>
          <p:cNvCxnSpPr>
            <a:cxnSpLocks noChangeShapeType="1"/>
          </p:cNvCxnSpPr>
          <p:nvPr/>
        </p:nvCxnSpPr>
        <p:spPr bwMode="auto">
          <a:xfrm>
            <a:off x="1666875" y="45974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Gerade Verbindung 23"/>
          <p:cNvCxnSpPr>
            <a:cxnSpLocks noChangeShapeType="1"/>
          </p:cNvCxnSpPr>
          <p:nvPr/>
        </p:nvCxnSpPr>
        <p:spPr bwMode="auto">
          <a:xfrm>
            <a:off x="1819275" y="47498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Gerade Verbindung 24"/>
          <p:cNvCxnSpPr>
            <a:cxnSpLocks noChangeShapeType="1"/>
          </p:cNvCxnSpPr>
          <p:nvPr/>
        </p:nvCxnSpPr>
        <p:spPr bwMode="auto">
          <a:xfrm>
            <a:off x="1971675" y="49022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erade Verbindung 25"/>
          <p:cNvCxnSpPr>
            <a:cxnSpLocks noChangeShapeType="1"/>
          </p:cNvCxnSpPr>
          <p:nvPr/>
        </p:nvCxnSpPr>
        <p:spPr bwMode="auto">
          <a:xfrm>
            <a:off x="2124075" y="50546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Gerade Verbindung 26"/>
          <p:cNvCxnSpPr>
            <a:cxnSpLocks noChangeShapeType="1"/>
          </p:cNvCxnSpPr>
          <p:nvPr/>
        </p:nvCxnSpPr>
        <p:spPr bwMode="auto">
          <a:xfrm>
            <a:off x="2154238" y="42926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Gerade Verbindung 27"/>
          <p:cNvCxnSpPr>
            <a:cxnSpLocks noChangeShapeType="1"/>
          </p:cNvCxnSpPr>
          <p:nvPr/>
        </p:nvCxnSpPr>
        <p:spPr bwMode="auto">
          <a:xfrm>
            <a:off x="2306638" y="44450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28"/>
          <p:cNvCxnSpPr>
            <a:cxnSpLocks noChangeShapeType="1"/>
          </p:cNvCxnSpPr>
          <p:nvPr/>
        </p:nvCxnSpPr>
        <p:spPr bwMode="auto">
          <a:xfrm>
            <a:off x="2459038" y="45974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29"/>
          <p:cNvCxnSpPr>
            <a:cxnSpLocks noChangeShapeType="1"/>
          </p:cNvCxnSpPr>
          <p:nvPr/>
        </p:nvCxnSpPr>
        <p:spPr bwMode="auto">
          <a:xfrm>
            <a:off x="2611438" y="47498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Gerade Verbindung 32"/>
          <p:cNvCxnSpPr>
            <a:cxnSpLocks noChangeShapeType="1"/>
          </p:cNvCxnSpPr>
          <p:nvPr/>
        </p:nvCxnSpPr>
        <p:spPr bwMode="auto">
          <a:xfrm>
            <a:off x="3378200" y="42926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Gerade Verbindung 33"/>
          <p:cNvCxnSpPr>
            <a:cxnSpLocks noChangeShapeType="1"/>
          </p:cNvCxnSpPr>
          <p:nvPr/>
        </p:nvCxnSpPr>
        <p:spPr bwMode="auto">
          <a:xfrm>
            <a:off x="3530600" y="44450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Gerade Verbindung 34"/>
          <p:cNvCxnSpPr>
            <a:cxnSpLocks noChangeShapeType="1"/>
          </p:cNvCxnSpPr>
          <p:nvPr/>
        </p:nvCxnSpPr>
        <p:spPr bwMode="auto">
          <a:xfrm>
            <a:off x="3683000" y="45974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Gerade Verbindung 35"/>
          <p:cNvCxnSpPr>
            <a:cxnSpLocks noChangeShapeType="1"/>
          </p:cNvCxnSpPr>
          <p:nvPr/>
        </p:nvCxnSpPr>
        <p:spPr bwMode="auto">
          <a:xfrm>
            <a:off x="3835400" y="47498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erade Verbindung 36"/>
          <p:cNvCxnSpPr>
            <a:cxnSpLocks noChangeShapeType="1"/>
          </p:cNvCxnSpPr>
          <p:nvPr/>
        </p:nvCxnSpPr>
        <p:spPr bwMode="auto">
          <a:xfrm>
            <a:off x="3987800" y="49022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/>
          <p:cNvCxnSpPr>
            <a:cxnSpLocks noChangeShapeType="1"/>
          </p:cNvCxnSpPr>
          <p:nvPr/>
        </p:nvCxnSpPr>
        <p:spPr bwMode="auto">
          <a:xfrm>
            <a:off x="4140200" y="50546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erade Verbindung 38"/>
          <p:cNvCxnSpPr>
            <a:cxnSpLocks noChangeShapeType="1"/>
          </p:cNvCxnSpPr>
          <p:nvPr/>
        </p:nvCxnSpPr>
        <p:spPr bwMode="auto">
          <a:xfrm>
            <a:off x="5435600" y="42926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rade Verbindung 39"/>
          <p:cNvCxnSpPr>
            <a:cxnSpLocks noChangeShapeType="1"/>
          </p:cNvCxnSpPr>
          <p:nvPr/>
        </p:nvCxnSpPr>
        <p:spPr bwMode="auto">
          <a:xfrm>
            <a:off x="5588000" y="44450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40"/>
          <p:cNvCxnSpPr>
            <a:cxnSpLocks noChangeShapeType="1"/>
          </p:cNvCxnSpPr>
          <p:nvPr/>
        </p:nvCxnSpPr>
        <p:spPr bwMode="auto">
          <a:xfrm>
            <a:off x="5740400" y="45974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Gerade Verbindung 41"/>
          <p:cNvCxnSpPr>
            <a:cxnSpLocks noChangeShapeType="1"/>
          </p:cNvCxnSpPr>
          <p:nvPr/>
        </p:nvCxnSpPr>
        <p:spPr bwMode="auto">
          <a:xfrm>
            <a:off x="5892800" y="47498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Gerade Verbindung 42"/>
          <p:cNvCxnSpPr>
            <a:cxnSpLocks noChangeShapeType="1"/>
          </p:cNvCxnSpPr>
          <p:nvPr/>
        </p:nvCxnSpPr>
        <p:spPr bwMode="auto">
          <a:xfrm>
            <a:off x="6045200" y="49022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Gerade Verbindung 43"/>
          <p:cNvCxnSpPr>
            <a:cxnSpLocks noChangeShapeType="1"/>
          </p:cNvCxnSpPr>
          <p:nvPr/>
        </p:nvCxnSpPr>
        <p:spPr bwMode="auto">
          <a:xfrm>
            <a:off x="6197600" y="50546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Gerade Verbindung 44"/>
          <p:cNvCxnSpPr>
            <a:cxnSpLocks noChangeShapeType="1"/>
          </p:cNvCxnSpPr>
          <p:nvPr/>
        </p:nvCxnSpPr>
        <p:spPr bwMode="auto">
          <a:xfrm>
            <a:off x="7265988" y="42926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Gerade Verbindung 45"/>
          <p:cNvCxnSpPr>
            <a:cxnSpLocks noChangeShapeType="1"/>
          </p:cNvCxnSpPr>
          <p:nvPr/>
        </p:nvCxnSpPr>
        <p:spPr bwMode="auto">
          <a:xfrm>
            <a:off x="7418388" y="44450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46"/>
          <p:cNvCxnSpPr>
            <a:cxnSpLocks noChangeShapeType="1"/>
          </p:cNvCxnSpPr>
          <p:nvPr/>
        </p:nvCxnSpPr>
        <p:spPr bwMode="auto">
          <a:xfrm>
            <a:off x="7570788" y="45974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Gerade Verbindung 47"/>
          <p:cNvCxnSpPr>
            <a:cxnSpLocks noChangeShapeType="1"/>
          </p:cNvCxnSpPr>
          <p:nvPr/>
        </p:nvCxnSpPr>
        <p:spPr bwMode="auto">
          <a:xfrm>
            <a:off x="7723188" y="47498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Gerade Verbindung 48"/>
          <p:cNvCxnSpPr>
            <a:cxnSpLocks noChangeShapeType="1"/>
          </p:cNvCxnSpPr>
          <p:nvPr/>
        </p:nvCxnSpPr>
        <p:spPr bwMode="auto">
          <a:xfrm>
            <a:off x="7875588" y="49022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Gerade Verbindung 49"/>
          <p:cNvCxnSpPr>
            <a:cxnSpLocks noChangeShapeType="1"/>
          </p:cNvCxnSpPr>
          <p:nvPr/>
        </p:nvCxnSpPr>
        <p:spPr bwMode="auto">
          <a:xfrm>
            <a:off x="8027988" y="50546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Gerade Verbindung 50"/>
          <p:cNvCxnSpPr>
            <a:cxnSpLocks noChangeShapeType="1"/>
          </p:cNvCxnSpPr>
          <p:nvPr/>
        </p:nvCxnSpPr>
        <p:spPr bwMode="auto">
          <a:xfrm>
            <a:off x="7986713" y="42926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Gerade Verbindung 51"/>
          <p:cNvCxnSpPr>
            <a:cxnSpLocks noChangeShapeType="1"/>
          </p:cNvCxnSpPr>
          <p:nvPr/>
        </p:nvCxnSpPr>
        <p:spPr bwMode="auto">
          <a:xfrm>
            <a:off x="8139113" y="44450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Gerade Verbindung 52"/>
          <p:cNvCxnSpPr>
            <a:cxnSpLocks noChangeShapeType="1"/>
          </p:cNvCxnSpPr>
          <p:nvPr/>
        </p:nvCxnSpPr>
        <p:spPr bwMode="auto">
          <a:xfrm>
            <a:off x="8291513" y="45974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Gerade Verbindung 53"/>
          <p:cNvCxnSpPr>
            <a:cxnSpLocks noChangeShapeType="1"/>
          </p:cNvCxnSpPr>
          <p:nvPr/>
        </p:nvCxnSpPr>
        <p:spPr bwMode="auto">
          <a:xfrm>
            <a:off x="8443913" y="47498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Gerade Verbindung 54"/>
          <p:cNvCxnSpPr>
            <a:cxnSpLocks noChangeShapeType="1"/>
          </p:cNvCxnSpPr>
          <p:nvPr/>
        </p:nvCxnSpPr>
        <p:spPr bwMode="auto">
          <a:xfrm>
            <a:off x="8596313" y="49022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Gerade Verbindung 55"/>
          <p:cNvCxnSpPr>
            <a:cxnSpLocks noChangeShapeType="1"/>
          </p:cNvCxnSpPr>
          <p:nvPr/>
        </p:nvCxnSpPr>
        <p:spPr bwMode="auto">
          <a:xfrm>
            <a:off x="8748713" y="505460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Gerade Verbindung 57"/>
          <p:cNvCxnSpPr>
            <a:cxnSpLocks noChangeShapeType="1"/>
          </p:cNvCxnSpPr>
          <p:nvPr/>
        </p:nvCxnSpPr>
        <p:spPr bwMode="auto">
          <a:xfrm>
            <a:off x="539750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Gerade Verbindung 58"/>
          <p:cNvCxnSpPr>
            <a:cxnSpLocks noChangeShapeType="1"/>
          </p:cNvCxnSpPr>
          <p:nvPr/>
        </p:nvCxnSpPr>
        <p:spPr bwMode="auto">
          <a:xfrm>
            <a:off x="2916238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Gerade Verbindung 59"/>
          <p:cNvCxnSpPr>
            <a:cxnSpLocks noChangeShapeType="1"/>
          </p:cNvCxnSpPr>
          <p:nvPr/>
        </p:nvCxnSpPr>
        <p:spPr bwMode="auto">
          <a:xfrm>
            <a:off x="3348038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Gerade Verbindung 60"/>
          <p:cNvCxnSpPr>
            <a:cxnSpLocks noChangeShapeType="1"/>
          </p:cNvCxnSpPr>
          <p:nvPr/>
        </p:nvCxnSpPr>
        <p:spPr bwMode="auto">
          <a:xfrm>
            <a:off x="4427538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Gerade Verbindung 61"/>
          <p:cNvCxnSpPr>
            <a:cxnSpLocks noChangeShapeType="1"/>
          </p:cNvCxnSpPr>
          <p:nvPr/>
        </p:nvCxnSpPr>
        <p:spPr bwMode="auto">
          <a:xfrm>
            <a:off x="5435600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Gerade Verbindung 62"/>
          <p:cNvCxnSpPr>
            <a:cxnSpLocks noChangeShapeType="1"/>
          </p:cNvCxnSpPr>
          <p:nvPr/>
        </p:nvCxnSpPr>
        <p:spPr bwMode="auto">
          <a:xfrm>
            <a:off x="6516688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Gerade Verbindung 63"/>
          <p:cNvCxnSpPr>
            <a:cxnSpLocks noChangeShapeType="1"/>
          </p:cNvCxnSpPr>
          <p:nvPr/>
        </p:nvCxnSpPr>
        <p:spPr bwMode="auto">
          <a:xfrm>
            <a:off x="7308850" y="4292600"/>
            <a:ext cx="0" cy="1296988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Gerade Verbindung 64"/>
          <p:cNvCxnSpPr>
            <a:cxnSpLocks noChangeShapeType="1"/>
          </p:cNvCxnSpPr>
          <p:nvPr/>
        </p:nvCxnSpPr>
        <p:spPr bwMode="auto">
          <a:xfrm>
            <a:off x="9036050" y="4292600"/>
            <a:ext cx="0" cy="1368425"/>
          </a:xfrm>
          <a:prstGeom prst="line">
            <a:avLst/>
          </a:prstGeom>
          <a:noFill/>
          <a:ln w="25400">
            <a:solidFill>
              <a:srgbClr val="72BF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Gerade Verbindung 66"/>
          <p:cNvCxnSpPr>
            <a:cxnSpLocks noChangeShapeType="1"/>
          </p:cNvCxnSpPr>
          <p:nvPr/>
        </p:nvCxnSpPr>
        <p:spPr bwMode="auto">
          <a:xfrm>
            <a:off x="539750" y="5300663"/>
            <a:ext cx="230346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Gerade Verbindung 67"/>
          <p:cNvCxnSpPr>
            <a:cxnSpLocks noChangeShapeType="1"/>
          </p:cNvCxnSpPr>
          <p:nvPr/>
        </p:nvCxnSpPr>
        <p:spPr bwMode="auto">
          <a:xfrm>
            <a:off x="3348038" y="5300663"/>
            <a:ext cx="10795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Gerade Verbindung 69"/>
          <p:cNvCxnSpPr>
            <a:cxnSpLocks noChangeShapeType="1"/>
          </p:cNvCxnSpPr>
          <p:nvPr/>
        </p:nvCxnSpPr>
        <p:spPr bwMode="auto">
          <a:xfrm>
            <a:off x="5435600" y="5300663"/>
            <a:ext cx="108108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Gerade Verbindung 70"/>
          <p:cNvCxnSpPr>
            <a:cxnSpLocks noChangeShapeType="1"/>
          </p:cNvCxnSpPr>
          <p:nvPr/>
        </p:nvCxnSpPr>
        <p:spPr bwMode="auto">
          <a:xfrm>
            <a:off x="7308850" y="5300663"/>
            <a:ext cx="17272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5" name="Bild 84" descr="Figure 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49103" b="88660"/>
          <a:stretch/>
        </p:blipFill>
        <p:spPr>
          <a:xfrm>
            <a:off x="323528" y="1700808"/>
            <a:ext cx="8533805" cy="1643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954" name="Textfeld 1"/>
          <p:cNvSpPr txBox="1">
            <a:spLocks noChangeArrowheads="1"/>
          </p:cNvSpPr>
          <p:nvPr/>
        </p:nvSpPr>
        <p:spPr bwMode="auto">
          <a:xfrm>
            <a:off x="2195513" y="36449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2400"/>
              <a:t>1</a:t>
            </a:r>
          </a:p>
        </p:txBody>
      </p:sp>
      <p:sp>
        <p:nvSpPr>
          <p:cNvPr id="37955" name="Textfeld 65"/>
          <p:cNvSpPr txBox="1">
            <a:spLocks noChangeArrowheads="1"/>
          </p:cNvSpPr>
          <p:nvPr/>
        </p:nvSpPr>
        <p:spPr bwMode="auto">
          <a:xfrm>
            <a:off x="7961313" y="36449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2400"/>
              <a:t>3</a:t>
            </a:r>
          </a:p>
        </p:txBody>
      </p:sp>
      <p:sp>
        <p:nvSpPr>
          <p:cNvPr id="37956" name="Textfeld 68"/>
          <p:cNvSpPr txBox="1">
            <a:spLocks noChangeArrowheads="1"/>
          </p:cNvSpPr>
          <p:nvPr/>
        </p:nvSpPr>
        <p:spPr bwMode="auto">
          <a:xfrm>
            <a:off x="5872163" y="36449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2400"/>
              <a:t>2</a:t>
            </a:r>
          </a:p>
        </p:txBody>
      </p:sp>
      <p:cxnSp>
        <p:nvCxnSpPr>
          <p:cNvPr id="57" name="Gerade Verbindung mit Pfeil 56"/>
          <p:cNvCxnSpPr>
            <a:cxnSpLocks noChangeShapeType="1"/>
          </p:cNvCxnSpPr>
          <p:nvPr/>
        </p:nvCxnSpPr>
        <p:spPr bwMode="auto">
          <a:xfrm>
            <a:off x="3132138" y="5084763"/>
            <a:ext cx="0" cy="7207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Gerade Verbindung mit Pfeil 74"/>
          <p:cNvCxnSpPr>
            <a:cxnSpLocks noChangeShapeType="1"/>
          </p:cNvCxnSpPr>
          <p:nvPr/>
        </p:nvCxnSpPr>
        <p:spPr bwMode="auto">
          <a:xfrm>
            <a:off x="6875463" y="5013325"/>
            <a:ext cx="288925" cy="647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err="1" smtClean="0">
                <a:latin typeface="Verdana" charset="0"/>
              </a:rPr>
              <a:t>Coverage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of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Orthologous</a:t>
            </a:r>
            <a:r>
              <a:rPr lang="de-DE" sz="2400" dirty="0" smtClean="0">
                <a:latin typeface="Verdana" charset="0"/>
              </a:rPr>
              <a:t> Group</a:t>
            </a:r>
            <a:endParaRPr lang="de-DE" sz="2400" dirty="0">
              <a:latin typeface="Verdana" charset="0"/>
            </a:endParaRPr>
          </a:p>
        </p:txBody>
      </p:sp>
      <p:pic>
        <p:nvPicPr>
          <p:cNvPr id="31746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25"/>
            <a:ext cx="91440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Gene </a:t>
            </a:r>
            <a:r>
              <a:rPr lang="de-DE" sz="2400" dirty="0" err="1" smtClean="0">
                <a:latin typeface="Verdana" charset="0"/>
              </a:rPr>
              <a:t>Copy</a:t>
            </a:r>
            <a:r>
              <a:rPr lang="de-DE" sz="2400" dirty="0" smtClean="0">
                <a:latin typeface="Verdana" charset="0"/>
              </a:rPr>
              <a:t> Retention after </a:t>
            </a:r>
            <a:r>
              <a:rPr lang="de-DE" sz="2400" dirty="0" err="1" smtClean="0">
                <a:latin typeface="Verdana" charset="0"/>
              </a:rPr>
              <a:t>Polyploidization</a:t>
            </a:r>
            <a:endParaRPr lang="de-DE" sz="2400" dirty="0" smtClean="0">
              <a:latin typeface="Verdana" charset="0"/>
            </a:endParaRPr>
          </a:p>
          <a:p>
            <a:pPr>
              <a:defRPr/>
            </a:pPr>
            <a:r>
              <a:rPr lang="de-DE" sz="2400" dirty="0" smtClean="0">
                <a:latin typeface="Verdana" charset="0"/>
              </a:rPr>
              <a:t>- </a:t>
            </a:r>
            <a:r>
              <a:rPr lang="de-DE" sz="2400" dirty="0" err="1" smtClean="0">
                <a:latin typeface="Verdana" charset="0"/>
              </a:rPr>
              <a:t>Calibration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of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the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method</a:t>
            </a:r>
            <a:r>
              <a:rPr lang="de-DE" sz="2400" dirty="0" smtClean="0">
                <a:latin typeface="Verdana" charset="0"/>
              </a:rPr>
              <a:t>-</a:t>
            </a:r>
            <a:endParaRPr lang="de-DE" sz="2400" dirty="0">
              <a:latin typeface="Verdana" charset="0"/>
            </a:endParaRPr>
          </a:p>
        </p:txBody>
      </p:sp>
      <p:pic>
        <p:nvPicPr>
          <p:cNvPr id="32771" name="Bild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6"/>
          <a:stretch>
            <a:fillRect/>
          </a:stretch>
        </p:blipFill>
        <p:spPr bwMode="auto">
          <a:xfrm>
            <a:off x="6443663" y="1628775"/>
            <a:ext cx="21605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Bild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-2"/>
          <a:stretch>
            <a:fillRect/>
          </a:stretch>
        </p:blipFill>
        <p:spPr bwMode="auto">
          <a:xfrm>
            <a:off x="4537075" y="1616075"/>
            <a:ext cx="21907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Bild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6"/>
          <a:stretch>
            <a:fillRect/>
          </a:stretch>
        </p:blipFill>
        <p:spPr bwMode="auto">
          <a:xfrm>
            <a:off x="2592388" y="1595438"/>
            <a:ext cx="21923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Bild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/>
          <a:stretch>
            <a:fillRect/>
          </a:stretch>
        </p:blipFill>
        <p:spPr bwMode="auto">
          <a:xfrm>
            <a:off x="6588125" y="4060825"/>
            <a:ext cx="219233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Bild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/>
          <a:stretch>
            <a:fillRect/>
          </a:stretch>
        </p:blipFill>
        <p:spPr bwMode="auto">
          <a:xfrm>
            <a:off x="4643438" y="4060825"/>
            <a:ext cx="21923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Bild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/>
          <a:stretch>
            <a:fillRect/>
          </a:stretch>
        </p:blipFill>
        <p:spPr bwMode="auto">
          <a:xfrm>
            <a:off x="2627313" y="4060825"/>
            <a:ext cx="21923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276600" y="3644900"/>
            <a:ext cx="800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97%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92725" y="3644900"/>
            <a:ext cx="800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99%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083425" y="3644900"/>
            <a:ext cx="971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100%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6850" y="2349500"/>
            <a:ext cx="10048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Maize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9388" y="4284663"/>
            <a:ext cx="22542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2400">
                <a:solidFill>
                  <a:srgbClr val="7F7F7F"/>
                </a:solidFill>
              </a:rPr>
              <a:t>Hexaploid Rice</a:t>
            </a:r>
          </a:p>
          <a:p>
            <a:pPr eaLnBrk="1" hangingPunct="1"/>
            <a:r>
              <a:rPr lang="de-DE" sz="2400">
                <a:solidFill>
                  <a:srgbClr val="7F7F7F"/>
                </a:solidFill>
              </a:rPr>
              <a:t>„TRice</a:t>
            </a:r>
            <a:r>
              <a:rPr lang="de-DE" altLang="de-DE" sz="2400">
                <a:solidFill>
                  <a:srgbClr val="7F7F7F"/>
                </a:solidFill>
              </a:rPr>
              <a:t>“</a:t>
            </a:r>
            <a:endParaRPr lang="de-DE" sz="24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539750" y="341313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Gene </a:t>
            </a:r>
            <a:r>
              <a:rPr lang="de-DE" sz="2400" dirty="0" err="1" smtClean="0">
                <a:latin typeface="Verdana" charset="0"/>
              </a:rPr>
              <a:t>Copy</a:t>
            </a:r>
            <a:r>
              <a:rPr lang="de-DE" sz="2400" dirty="0" smtClean="0">
                <a:latin typeface="Verdana" charset="0"/>
              </a:rPr>
              <a:t> Retention after </a:t>
            </a:r>
            <a:r>
              <a:rPr lang="de-DE" sz="2400" dirty="0" err="1" smtClean="0">
                <a:latin typeface="Verdana" charset="0"/>
              </a:rPr>
              <a:t>Polyploidization</a:t>
            </a:r>
            <a:endParaRPr lang="de-DE" sz="2400" dirty="0">
              <a:latin typeface="Verdana" charset="0"/>
            </a:endParaRPr>
          </a:p>
        </p:txBody>
      </p:sp>
      <p:pic>
        <p:nvPicPr>
          <p:cNvPr id="33794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1282"/>
          <a:stretch>
            <a:fillRect/>
          </a:stretch>
        </p:blipFill>
        <p:spPr bwMode="auto">
          <a:xfrm>
            <a:off x="1816100" y="1843088"/>
            <a:ext cx="4902200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92" b="-13492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Gene </a:t>
            </a:r>
            <a:r>
              <a:rPr lang="de-DE" sz="2400" dirty="0" err="1" smtClean="0">
                <a:latin typeface="Verdana" charset="0"/>
              </a:rPr>
              <a:t>Copy</a:t>
            </a:r>
            <a:r>
              <a:rPr lang="de-DE" sz="2400" dirty="0" smtClean="0">
                <a:latin typeface="Verdana" charset="0"/>
              </a:rPr>
              <a:t> Retention after </a:t>
            </a:r>
            <a:r>
              <a:rPr lang="de-DE" sz="2400" dirty="0" err="1" smtClean="0">
                <a:latin typeface="Verdana" charset="0"/>
              </a:rPr>
              <a:t>Polyploidization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Gene </a:t>
            </a:r>
            <a:r>
              <a:rPr lang="de-DE" sz="2400" dirty="0" err="1" smtClean="0">
                <a:latin typeface="Verdana" charset="0"/>
              </a:rPr>
              <a:t>fragments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are</a:t>
            </a:r>
            <a:r>
              <a:rPr lang="de-DE" sz="2400" dirty="0" smtClean="0">
                <a:latin typeface="Verdana" charset="0"/>
              </a:rPr>
              <a:t> abundant in </a:t>
            </a:r>
            <a:r>
              <a:rPr lang="de-DE" sz="2400" dirty="0" err="1" smtClean="0">
                <a:latin typeface="Verdana" charset="0"/>
              </a:rPr>
              <a:t>wheat</a:t>
            </a:r>
            <a:endParaRPr lang="de-DE" sz="2400" dirty="0">
              <a:latin typeface="Verdana" charset="0"/>
            </a:endParaRPr>
          </a:p>
        </p:txBody>
      </p:sp>
      <p:pic>
        <p:nvPicPr>
          <p:cNvPr id="2" name="Bild 1" descr="Fig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3" b="53400"/>
          <a:stretch>
            <a:fillRect/>
          </a:stretch>
        </p:blipFill>
        <p:spPr bwMode="auto">
          <a:xfrm>
            <a:off x="2051050" y="1916113"/>
            <a:ext cx="4968875" cy="3840162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Gene </a:t>
            </a:r>
            <a:r>
              <a:rPr lang="de-DE" sz="2400" dirty="0" err="1" smtClean="0">
                <a:latin typeface="Verdana" charset="0"/>
              </a:rPr>
              <a:t>fragments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are</a:t>
            </a:r>
            <a:r>
              <a:rPr lang="de-DE" sz="2400" dirty="0" smtClean="0">
                <a:latin typeface="Verdana" charset="0"/>
              </a:rPr>
              <a:t> abundant in </a:t>
            </a:r>
            <a:r>
              <a:rPr lang="de-DE" sz="2400" dirty="0" err="1" smtClean="0">
                <a:latin typeface="Verdana" charset="0"/>
              </a:rPr>
              <a:t>the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wheat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genome</a:t>
            </a:r>
            <a:endParaRPr lang="de-DE" sz="2400" dirty="0">
              <a:latin typeface="Verdana" charset="0"/>
            </a:endParaRPr>
          </a:p>
        </p:txBody>
      </p:sp>
      <p:pic>
        <p:nvPicPr>
          <p:cNvPr id="2" name="Bild 1" descr="Fig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46075" r="1099" b="243"/>
          <a:stretch>
            <a:fillRect/>
          </a:stretch>
        </p:blipFill>
        <p:spPr bwMode="auto">
          <a:xfrm>
            <a:off x="254000" y="1773238"/>
            <a:ext cx="8855075" cy="410368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0" r="-6970"/>
          <a:stretch>
            <a:fillRect/>
          </a:stretch>
        </p:blipFill>
        <p:spPr bwMode="auto">
          <a:xfrm>
            <a:off x="4633913" y="1600200"/>
            <a:ext cx="46910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err="1" smtClean="0">
                <a:latin typeface="Verdana" charset="0"/>
              </a:rPr>
              <a:t>Expanded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Wheat</a:t>
            </a:r>
            <a:r>
              <a:rPr lang="de-DE" sz="2400" dirty="0" smtClean="0">
                <a:latin typeface="Verdana" charset="0"/>
              </a:rPr>
              <a:t> Gene </a:t>
            </a:r>
            <a:r>
              <a:rPr lang="de-DE" sz="2400" dirty="0" err="1" smtClean="0">
                <a:latin typeface="Verdana" charset="0"/>
              </a:rPr>
              <a:t>Families</a:t>
            </a:r>
            <a:endParaRPr lang="de-DE" sz="2400" dirty="0">
              <a:latin typeface="Verdana" charset="0"/>
            </a:endParaRPr>
          </a:p>
        </p:txBody>
      </p:sp>
      <p:pic>
        <p:nvPicPr>
          <p:cNvPr id="51203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 r="616"/>
          <a:stretch>
            <a:fillRect/>
          </a:stretch>
        </p:blipFill>
        <p:spPr bwMode="auto">
          <a:xfrm>
            <a:off x="539552" y="2132856"/>
            <a:ext cx="410368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feld 6"/>
          <p:cNvSpPr txBox="1">
            <a:spLocks noChangeArrowheads="1"/>
          </p:cNvSpPr>
          <p:nvPr/>
        </p:nvSpPr>
        <p:spPr bwMode="auto">
          <a:xfrm>
            <a:off x="6732588" y="3032125"/>
            <a:ext cx="251936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1600"/>
              <a:t>Shotguns (Illumina 80x (</a:t>
            </a:r>
            <a:r>
              <a:rPr lang="de-DE" sz="1600" i="1"/>
              <a:t>T.m</a:t>
            </a:r>
            <a:r>
              <a:rPr lang="de-DE" sz="1600"/>
              <a:t>onococcum)) and </a:t>
            </a:r>
          </a:p>
          <a:p>
            <a:pPr eaLnBrk="1" hangingPunct="1"/>
            <a:r>
              <a:rPr lang="de-DE" sz="1600"/>
              <a:t>454 (3x (</a:t>
            </a:r>
            <a:r>
              <a:rPr lang="de-DE" sz="1600" i="1"/>
              <a:t>Ae.tauschii</a:t>
            </a:r>
            <a:r>
              <a:rPr lang="de-DE" sz="1600"/>
              <a:t>)) </a:t>
            </a:r>
          </a:p>
          <a:p>
            <a:pPr eaLnBrk="1" hangingPunct="1"/>
            <a:endParaRPr lang="de-DE" sz="1600"/>
          </a:p>
          <a:p>
            <a:pPr eaLnBrk="1" hangingPunct="1"/>
            <a:r>
              <a:rPr lang="de-DE" sz="1600"/>
              <a:t>cDNA seq</a:t>
            </a:r>
            <a:r>
              <a:rPr lang="de-DE" altLang="de-DE" sz="1600"/>
              <a:t>‘</a:t>
            </a:r>
            <a:r>
              <a:rPr lang="de-DE" sz="1600"/>
              <a:t>s from the </a:t>
            </a:r>
            <a:r>
              <a:rPr lang="de-DE" sz="1600" i="1"/>
              <a:t>Ae. speltoides </a:t>
            </a:r>
            <a:r>
              <a:rPr lang="de-DE" sz="1600"/>
              <a:t>group (B)</a:t>
            </a:r>
          </a:p>
          <a:p>
            <a:pPr eaLnBrk="1" hangingPunct="1"/>
            <a:endParaRPr lang="de-DE" b="1"/>
          </a:p>
          <a:p>
            <a:pPr eaLnBrk="1" hangingPunct="1"/>
            <a:r>
              <a:rPr lang="de-DE" sz="1600" b="1"/>
              <a:t>Can A and D genome shotgun data be used to dissect the ABD of wheat?</a:t>
            </a:r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</p:txBody>
      </p:sp>
      <p:pic>
        <p:nvPicPr>
          <p:cNvPr id="40962" name="Bild 7" descr="image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22066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108994"/>
            <a:ext cx="5816600" cy="367823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162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The Three Nephews: the A, B and D</a:t>
            </a:r>
            <a:r>
              <a:rPr lang="de-DE" alt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‘</a:t>
            </a:r>
            <a:r>
              <a:rPr 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s of wheat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The </a:t>
            </a:r>
            <a:r>
              <a:rPr lang="de-DE" sz="2400" dirty="0" err="1" smtClean="0">
                <a:latin typeface="Verdana" charset="0"/>
              </a:rPr>
              <a:t>Three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Nephews</a:t>
            </a:r>
            <a:r>
              <a:rPr lang="de-DE" sz="2400" dirty="0" smtClean="0">
                <a:latin typeface="Verdana" charset="0"/>
              </a:rPr>
              <a:t>: </a:t>
            </a:r>
            <a:r>
              <a:rPr lang="de-DE" sz="2400" dirty="0" err="1" smtClean="0">
                <a:latin typeface="Verdana" charset="0"/>
              </a:rPr>
              <a:t>Similarity</a:t>
            </a:r>
            <a:r>
              <a:rPr lang="de-DE" sz="2400" dirty="0" smtClean="0">
                <a:latin typeface="Verdana" charset="0"/>
              </a:rPr>
              <a:t> on a </a:t>
            </a:r>
            <a:r>
              <a:rPr lang="de-DE" sz="2400" dirty="0" err="1">
                <a:latin typeface="Verdana" charset="0"/>
              </a:rPr>
              <a:t>S</a:t>
            </a:r>
            <a:r>
              <a:rPr lang="de-DE" sz="2400" dirty="0" err="1" smtClean="0">
                <a:latin typeface="Verdana" charset="0"/>
              </a:rPr>
              <a:t>equence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>
                <a:latin typeface="Verdana" charset="0"/>
              </a:rPr>
              <a:t>B</a:t>
            </a:r>
            <a:r>
              <a:rPr lang="de-DE" sz="2400" dirty="0" smtClean="0">
                <a:latin typeface="Verdana" charset="0"/>
              </a:rPr>
              <a:t>asis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28600" y="44450"/>
            <a:ext cx="8637588" cy="922338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/>
          <a:p>
            <a:pPr algn="ctr">
              <a:defRPr/>
            </a:pPr>
            <a:r>
              <a:rPr lang="de-DE" sz="2400" dirty="0" err="1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Wheat</a:t>
            </a:r>
            <a:r>
              <a:rPr lang="de-DE" sz="2400" dirty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sz="2400" dirty="0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- </a:t>
            </a:r>
            <a:r>
              <a:rPr lang="de-DE" sz="2400" dirty="0" err="1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why</a:t>
            </a:r>
            <a:r>
              <a:rPr lang="de-DE" sz="2400" dirty="0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bother</a:t>
            </a:r>
            <a:r>
              <a:rPr lang="de-DE" sz="2400" dirty="0" smtClean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?</a:t>
            </a:r>
            <a:endParaRPr lang="de-DE" sz="2400" dirty="0">
              <a:solidFill>
                <a:schemeClr val="tx2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3692" y="1758812"/>
            <a:ext cx="5010689" cy="3742552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139952" y="1124743"/>
            <a:ext cx="4726236" cy="49685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 smtClean="0"/>
          </a:p>
          <a:p>
            <a:pPr>
              <a:buFontTx/>
              <a:buAutoNum type="circleNumDbPlain"/>
            </a:pPr>
            <a:r>
              <a:rPr lang="de-DE" sz="2400" kern="0" dirty="0" err="1" smtClean="0"/>
              <a:t>Many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varieties</a:t>
            </a:r>
            <a:r>
              <a:rPr lang="de-DE" sz="2400" kern="0" dirty="0" smtClean="0"/>
              <a:t> incl. </a:t>
            </a:r>
            <a:r>
              <a:rPr lang="de-DE" sz="2400" kern="0" dirty="0" err="1" smtClean="0"/>
              <a:t>bread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wheat</a:t>
            </a:r>
            <a:r>
              <a:rPr lang="de-DE" sz="2400" kern="0" dirty="0" smtClean="0"/>
              <a:t>, </a:t>
            </a:r>
            <a:r>
              <a:rPr lang="de-DE" sz="2400" kern="0" dirty="0" err="1" smtClean="0"/>
              <a:t>durum</a:t>
            </a:r>
            <a:r>
              <a:rPr lang="de-DE" sz="2400" kern="0" dirty="0" smtClean="0"/>
              <a:t> („</a:t>
            </a:r>
            <a:r>
              <a:rPr lang="de-DE" sz="2400" kern="0" dirty="0" err="1" smtClean="0"/>
              <a:t>pasta</a:t>
            </a:r>
            <a:r>
              <a:rPr lang="de-DE" sz="2400" kern="0" dirty="0" smtClean="0"/>
              <a:t>“) </a:t>
            </a:r>
            <a:r>
              <a:rPr lang="de-DE" sz="2400" kern="0" dirty="0" err="1" smtClean="0"/>
              <a:t>wheat</a:t>
            </a:r>
            <a:r>
              <a:rPr lang="de-DE" sz="2400" kern="0" dirty="0" smtClean="0"/>
              <a:t>…</a:t>
            </a:r>
          </a:p>
          <a:p>
            <a:pPr>
              <a:buFontTx/>
              <a:buAutoNum type="circleNumDbPlain"/>
            </a:pPr>
            <a:endParaRPr lang="de-DE" sz="2400" kern="0" dirty="0" smtClean="0"/>
          </a:p>
          <a:p>
            <a:pPr>
              <a:buFontTx/>
              <a:buAutoNum type="circleNumDbPlain"/>
            </a:pPr>
            <a:r>
              <a:rPr lang="de-DE" sz="2400" kern="0" dirty="0" smtClean="0"/>
              <a:t>Third most-</a:t>
            </a:r>
            <a:r>
              <a:rPr lang="de-DE" sz="2400" kern="0" dirty="0" err="1" smtClean="0"/>
              <a:t>produced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cereal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with</a:t>
            </a:r>
            <a:r>
              <a:rPr lang="de-DE" sz="2400" kern="0" dirty="0" smtClean="0"/>
              <a:t> 651 </a:t>
            </a:r>
            <a:r>
              <a:rPr lang="de-DE" sz="2400" kern="0" dirty="0" err="1" smtClean="0"/>
              <a:t>millions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tons</a:t>
            </a:r>
            <a:r>
              <a:rPr lang="de-DE" sz="2400" kern="0" dirty="0" smtClean="0"/>
              <a:t> (2010), </a:t>
            </a:r>
            <a:r>
              <a:rPr lang="de-DE" sz="2400" kern="0" dirty="0" err="1" smtClean="0"/>
              <a:t>cultivated</a:t>
            </a:r>
            <a:r>
              <a:rPr lang="de-DE" sz="2400" kern="0" dirty="0" smtClean="0"/>
              <a:t> </a:t>
            </a:r>
            <a:r>
              <a:rPr lang="de-DE" sz="2400" kern="0" dirty="0" err="1"/>
              <a:t>worldwide</a:t>
            </a:r>
            <a:r>
              <a:rPr lang="de-DE" sz="2400" kern="0" dirty="0"/>
              <a:t> in different </a:t>
            </a:r>
            <a:r>
              <a:rPr lang="de-DE" sz="2400" kern="0" dirty="0" err="1" smtClean="0"/>
              <a:t>climates</a:t>
            </a:r>
            <a:endParaRPr lang="de-DE" sz="2400" kern="0" dirty="0" smtClean="0"/>
          </a:p>
          <a:p>
            <a:pPr>
              <a:buFontTx/>
              <a:buAutoNum type="circleNumDbPlain"/>
            </a:pPr>
            <a:endParaRPr lang="de-DE" sz="2400" kern="0" dirty="0" smtClean="0"/>
          </a:p>
          <a:p>
            <a:pPr>
              <a:buFontTx/>
              <a:buAutoNum type="circleNumDbPlain"/>
            </a:pPr>
            <a:r>
              <a:rPr lang="de-DE" sz="2400" kern="0" dirty="0" err="1" smtClean="0"/>
              <a:t>Leading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source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of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vegetable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protein</a:t>
            </a:r>
            <a:r>
              <a:rPr lang="de-DE" sz="2400" kern="0" dirty="0" smtClean="0"/>
              <a:t> in human </a:t>
            </a:r>
            <a:r>
              <a:rPr lang="de-DE" sz="2400" kern="0" dirty="0" err="1" smtClean="0"/>
              <a:t>food</a:t>
            </a:r>
            <a:endParaRPr lang="de-DE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118634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9144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179388" y="198438"/>
            <a:ext cx="8785225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err="1" smtClean="0">
                <a:latin typeface="Verdana" charset="0"/>
              </a:rPr>
              <a:t>Wheat</a:t>
            </a:r>
            <a:r>
              <a:rPr lang="de-DE" sz="2400" dirty="0" smtClean="0">
                <a:latin typeface="Verdana" charset="0"/>
              </a:rPr>
              <a:t> A, B </a:t>
            </a:r>
            <a:r>
              <a:rPr lang="de-DE" sz="2400" dirty="0" err="1" smtClean="0">
                <a:latin typeface="Verdana" charset="0"/>
              </a:rPr>
              <a:t>and</a:t>
            </a:r>
            <a:r>
              <a:rPr lang="de-DE" sz="2400" dirty="0" smtClean="0">
                <a:latin typeface="Verdana" charset="0"/>
              </a:rPr>
              <a:t> D </a:t>
            </a:r>
            <a:r>
              <a:rPr lang="de-DE" sz="2400" dirty="0" err="1">
                <a:latin typeface="Verdana" charset="0"/>
              </a:rPr>
              <a:t>A</a:t>
            </a:r>
            <a:r>
              <a:rPr lang="de-DE" sz="2400" dirty="0" err="1" smtClean="0">
                <a:latin typeface="Verdana" charset="0"/>
              </a:rPr>
              <a:t>ssignment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using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>
                <a:latin typeface="Verdana" charset="0"/>
              </a:rPr>
              <a:t>M</a:t>
            </a:r>
            <a:r>
              <a:rPr lang="de-DE" sz="2400" dirty="0" err="1" smtClean="0">
                <a:latin typeface="Verdana" charset="0"/>
              </a:rPr>
              <a:t>achine</a:t>
            </a:r>
            <a:r>
              <a:rPr lang="de-DE" sz="2400" dirty="0" smtClean="0">
                <a:latin typeface="Verdana" charset="0"/>
              </a:rPr>
              <a:t> Learning (SVM)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err="1" smtClean="0">
                <a:latin typeface="Verdana" charset="0"/>
              </a:rPr>
              <a:t>Particular</a:t>
            </a:r>
            <a:r>
              <a:rPr lang="de-DE" sz="2400" dirty="0" smtClean="0">
                <a:latin typeface="Verdana" charset="0"/>
              </a:rPr>
              <a:t> Gene </a:t>
            </a:r>
            <a:r>
              <a:rPr lang="de-DE" sz="2400" dirty="0" err="1" smtClean="0">
                <a:latin typeface="Verdana" charset="0"/>
              </a:rPr>
              <a:t>Categories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are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preferentially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retained</a:t>
            </a:r>
            <a:endParaRPr lang="de-DE" sz="2400" dirty="0">
              <a:latin typeface="Verdana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6985000" cy="439261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Haystacks_in_the_Snow_by_Franz_Marc_19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140075"/>
            <a:ext cx="3740150" cy="302577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feld 5"/>
          <p:cNvSpPr txBox="1">
            <a:spLocks noChangeArrowheads="1"/>
          </p:cNvSpPr>
          <p:nvPr/>
        </p:nvSpPr>
        <p:spPr bwMode="auto">
          <a:xfrm>
            <a:off x="7826375" y="5589588"/>
            <a:ext cx="1570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1400">
                <a:latin typeface="Brush Script MT" pitchFamily="66" charset="0"/>
              </a:rPr>
              <a:t>Franz Marc</a:t>
            </a:r>
          </a:p>
          <a:p>
            <a:pPr eaLnBrk="1" hangingPunct="1"/>
            <a:r>
              <a:rPr lang="de-DE" sz="1400">
                <a:latin typeface="Brush Script MT" pitchFamily="66" charset="0"/>
              </a:rPr>
              <a:t>„Hocken im Schnee</a:t>
            </a:r>
            <a:r>
              <a:rPr lang="de-DE" altLang="de-DE" sz="1400">
                <a:latin typeface="Brush Script MT" pitchFamily="66" charset="0"/>
              </a:rPr>
              <a:t>“</a:t>
            </a:r>
            <a:endParaRPr lang="de-DE" sz="1400">
              <a:latin typeface="Brush Script MT" pitchFamily="66" charset="0"/>
            </a:endParaRPr>
          </a:p>
        </p:txBody>
      </p:sp>
      <p:sp>
        <p:nvSpPr>
          <p:cNvPr id="47107" name="Textfeld 6"/>
          <p:cNvSpPr txBox="1">
            <a:spLocks noChangeArrowheads="1"/>
          </p:cNvSpPr>
          <p:nvPr/>
        </p:nvSpPr>
        <p:spPr bwMode="auto">
          <a:xfrm>
            <a:off x="215900" y="1557338"/>
            <a:ext cx="50768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z="1800" dirty="0" err="1"/>
              <a:t>Almost</a:t>
            </a:r>
            <a:r>
              <a:rPr lang="de-DE" sz="1800" dirty="0"/>
              <a:t> </a:t>
            </a: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dirty="0" err="1"/>
              <a:t>gene</a:t>
            </a:r>
            <a:r>
              <a:rPr lang="de-DE" sz="1800" dirty="0"/>
              <a:t> </a:t>
            </a:r>
            <a:r>
              <a:rPr lang="de-DE" sz="1800" dirty="0" err="1"/>
              <a:t>complement</a:t>
            </a:r>
            <a:r>
              <a:rPr lang="de-DE" sz="1800" dirty="0"/>
              <a:t> </a:t>
            </a:r>
            <a:r>
              <a:rPr lang="de-DE" sz="1800" dirty="0" err="1"/>
              <a:t>detected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structured</a:t>
            </a:r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/>
              <a:t>10000s </a:t>
            </a:r>
            <a:r>
              <a:rPr lang="de-DE" sz="1800" dirty="0" err="1"/>
              <a:t>of</a:t>
            </a:r>
            <a:r>
              <a:rPr lang="de-DE" sz="1800" dirty="0"/>
              <a:t> pseudogenes </a:t>
            </a:r>
            <a:r>
              <a:rPr lang="de-DE" sz="1800" dirty="0" err="1"/>
              <a:t>detected</a:t>
            </a:r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/>
              <a:t>Separation </a:t>
            </a:r>
            <a:r>
              <a:rPr lang="de-DE" sz="1800" dirty="0" err="1"/>
              <a:t>of</a:t>
            </a:r>
            <a:r>
              <a:rPr lang="de-DE" sz="1800" dirty="0"/>
              <a:t> A, B </a:t>
            </a:r>
            <a:r>
              <a:rPr lang="de-DE" sz="1800" dirty="0" err="1"/>
              <a:t>and</a:t>
            </a:r>
            <a:r>
              <a:rPr lang="de-DE" sz="1800" dirty="0"/>
              <a:t> D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machine</a:t>
            </a:r>
            <a:r>
              <a:rPr lang="de-DE" sz="1800" dirty="0"/>
              <a:t> </a:t>
            </a:r>
            <a:r>
              <a:rPr lang="de-DE" sz="1800" dirty="0" err="1"/>
              <a:t>learning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&gt; 75% </a:t>
            </a:r>
            <a:r>
              <a:rPr lang="de-DE" sz="1800" dirty="0" err="1"/>
              <a:t>accuracy</a:t>
            </a:r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err="1"/>
              <a:t>Complementary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chromosome</a:t>
            </a:r>
            <a:r>
              <a:rPr lang="de-DE" sz="1800" dirty="0"/>
              <a:t> </a:t>
            </a:r>
            <a:r>
              <a:rPr lang="de-DE" sz="1800" dirty="0" err="1"/>
              <a:t>sorting</a:t>
            </a:r>
            <a:r>
              <a:rPr lang="de-DE" sz="1800" dirty="0"/>
              <a:t> </a:t>
            </a:r>
            <a:r>
              <a:rPr lang="de-DE" sz="1800" dirty="0" err="1"/>
              <a:t>approaches</a:t>
            </a:r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err="1"/>
              <a:t>Applicable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polyploids</a:t>
            </a:r>
            <a:r>
              <a:rPr lang="de-DE" sz="1800" dirty="0"/>
              <a:t> in </a:t>
            </a:r>
            <a:r>
              <a:rPr lang="de-DE" sz="1800" dirty="0" err="1"/>
              <a:t>general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get</a:t>
            </a:r>
            <a:r>
              <a:rPr lang="de-DE" sz="1800" dirty="0"/>
              <a:t> </a:t>
            </a:r>
            <a:r>
              <a:rPr lang="de-DE" sz="1800" dirty="0" err="1"/>
              <a:t>genome</a:t>
            </a:r>
            <a:r>
              <a:rPr lang="de-DE" sz="1800" dirty="0"/>
              <a:t> </a:t>
            </a:r>
            <a:r>
              <a:rPr lang="de-DE" sz="1800" dirty="0" err="1"/>
              <a:t>overview</a:t>
            </a:r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Rapid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economic</a:t>
            </a:r>
            <a:r>
              <a:rPr lang="de-DE" sz="1800" dirty="0"/>
              <a:t>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pragmatically</a:t>
            </a:r>
            <a:r>
              <a:rPr lang="de-DE" sz="1800" dirty="0"/>
              <a:t> </a:t>
            </a:r>
            <a:r>
              <a:rPr lang="de-DE" sz="1800" dirty="0" err="1"/>
              <a:t>cope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limitations</a:t>
            </a:r>
            <a:r>
              <a:rPr lang="de-DE" sz="1800" dirty="0"/>
              <a:t> in </a:t>
            </a:r>
            <a:r>
              <a:rPr lang="de-DE" sz="1800" dirty="0" err="1"/>
              <a:t>sequence</a:t>
            </a:r>
            <a:r>
              <a:rPr lang="de-DE" sz="1800" dirty="0"/>
              <a:t> </a:t>
            </a:r>
            <a:r>
              <a:rPr lang="de-DE" sz="1800" dirty="0" err="1"/>
              <a:t>technology</a:t>
            </a:r>
            <a:endParaRPr lang="de-DE" sz="18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endParaRPr lang="de-DE" dirty="0"/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Summary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8130" name="Inhaltsplatzhalt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graphicFrame>
        <p:nvGraphicFramePr>
          <p:cNvPr id="48131" name="Objekt 3"/>
          <p:cNvGraphicFramePr>
            <a:graphicFrameLocks noChangeAspect="1"/>
          </p:cNvGraphicFramePr>
          <p:nvPr/>
        </p:nvGraphicFramePr>
        <p:xfrm>
          <a:off x="1330325" y="2620963"/>
          <a:ext cx="63373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Dokument" r:id="rId4" imgW="6337300" imgH="2679700" progId="Word.Document.12">
                  <p:embed/>
                </p:oleObj>
              </mc:Choice>
              <mc:Fallback>
                <p:oleObj name="Dokument" r:id="rId4" imgW="6337300" imgH="2679700" progId="Word.Documen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620963"/>
                        <a:ext cx="63373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sz="2400" i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„In Silico </a:t>
            </a:r>
            <a:r>
              <a:rPr 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Exon Capture</a:t>
            </a:r>
            <a:r>
              <a:rPr lang="de-DE" alt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“</a:t>
            </a:r>
            <a:r>
              <a:rPr 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 Statistics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9154" name="Inhaltsplatzhalt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graphicFrame>
        <p:nvGraphicFramePr>
          <p:cNvPr id="49155" name="Objekt 3"/>
          <p:cNvGraphicFramePr>
            <a:graphicFrameLocks noChangeAspect="1"/>
          </p:cNvGraphicFramePr>
          <p:nvPr/>
        </p:nvGraphicFramePr>
        <p:xfrm>
          <a:off x="1403350" y="203200"/>
          <a:ext cx="6337300" cy="645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Dokument" r:id="rId4" imgW="6337300" imgH="6451600" progId="Word.Document.12">
                  <p:embed/>
                </p:oleObj>
              </mc:Choice>
              <mc:Fallback>
                <p:oleObj name="Dokument" r:id="rId4" imgW="6337300" imgH="6451600" progId="Word.Documen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3200"/>
                        <a:ext cx="6337300" cy="645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graphicFrame>
        <p:nvGraphicFramePr>
          <p:cNvPr id="50178" name="Objekt 3"/>
          <p:cNvGraphicFramePr>
            <a:graphicFrameLocks noChangeAspect="1"/>
          </p:cNvGraphicFramePr>
          <p:nvPr/>
        </p:nvGraphicFramePr>
        <p:xfrm>
          <a:off x="1403350" y="1016000"/>
          <a:ext cx="63373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Dokument" r:id="rId4" imgW="6337300" imgH="4826000" progId="Word.Document.12">
                  <p:embed/>
                </p:oleObj>
              </mc:Choice>
              <mc:Fallback>
                <p:oleObj name="Dokument" r:id="rId4" imgW="6337300" imgH="4826000" progId="Word.Documen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6000"/>
                        <a:ext cx="63373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52226" name="Inhaltsplatzhalt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pic>
        <p:nvPicPr>
          <p:cNvPr id="52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14600"/>
          <a:stretch>
            <a:fillRect/>
          </a:stretch>
        </p:blipFill>
        <p:spPr bwMode="auto">
          <a:xfrm>
            <a:off x="611188" y="1833563"/>
            <a:ext cx="79930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The </a:t>
            </a:r>
            <a:r>
              <a:rPr lang="de-DE" sz="2400" dirty="0" err="1" smtClean="0">
                <a:latin typeface="Verdana" charset="0"/>
              </a:rPr>
              <a:t>composition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of</a:t>
            </a:r>
            <a:r>
              <a:rPr lang="de-DE" sz="2400" dirty="0" smtClean="0">
                <a:latin typeface="Verdana" charset="0"/>
              </a:rPr>
              <a:t> A, B </a:t>
            </a:r>
            <a:r>
              <a:rPr lang="de-DE" sz="2400" dirty="0" err="1" smtClean="0">
                <a:latin typeface="Verdana" charset="0"/>
              </a:rPr>
              <a:t>and</a:t>
            </a:r>
            <a:r>
              <a:rPr lang="de-DE" sz="2400" dirty="0" smtClean="0">
                <a:latin typeface="Verdana" charset="0"/>
              </a:rPr>
              <a:t> D </a:t>
            </a:r>
            <a:r>
              <a:rPr lang="de-DE" sz="2400" dirty="0" err="1" smtClean="0">
                <a:latin typeface="Verdana" charset="0"/>
              </a:rPr>
              <a:t>are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similar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1857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/>
              <a:t>acknowledgements</a:t>
            </a:r>
            <a:endParaRPr lang="en-US" sz="180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46050" y="2394754"/>
            <a:ext cx="29527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de-DE" sz="1800" b="1" dirty="0"/>
          </a:p>
          <a:p>
            <a:pPr eaLnBrk="1" hangingPunct="1"/>
            <a:r>
              <a:rPr lang="de-DE" sz="1800" b="1" dirty="0"/>
              <a:t>MIPS</a:t>
            </a:r>
            <a:endParaRPr lang="de-DE" sz="1800" dirty="0"/>
          </a:p>
          <a:p>
            <a:pPr eaLnBrk="1" hangingPunct="1"/>
            <a:r>
              <a:rPr lang="de-DE" sz="1800" dirty="0" smtClean="0"/>
              <a:t>Matthias </a:t>
            </a:r>
            <a:r>
              <a:rPr lang="de-DE" sz="1800" dirty="0"/>
              <a:t>Pfeifer</a:t>
            </a:r>
          </a:p>
          <a:p>
            <a:pPr eaLnBrk="1" hangingPunct="1"/>
            <a:r>
              <a:rPr lang="de-DE" sz="1800" dirty="0" smtClean="0"/>
              <a:t>Klaus Mayer</a:t>
            </a:r>
          </a:p>
          <a:p>
            <a:pPr eaLnBrk="1" hangingPunct="1"/>
            <a:r>
              <a:rPr lang="de-DE" sz="1800" dirty="0" smtClean="0"/>
              <a:t>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members</a:t>
            </a:r>
            <a:endParaRPr lang="de-DE" sz="1800" dirty="0"/>
          </a:p>
          <a:p>
            <a:pPr eaLnBrk="1" hangingPunct="1"/>
            <a:endParaRPr lang="de-DE" sz="1800" b="1" dirty="0"/>
          </a:p>
          <a:p>
            <a:pPr eaLnBrk="1" hangingPunct="1"/>
            <a:endParaRPr lang="de-DE" sz="1800" b="1" dirty="0"/>
          </a:p>
        </p:txBody>
      </p:sp>
      <p:sp>
        <p:nvSpPr>
          <p:cNvPr id="83973" name="Text Box 10"/>
          <p:cNvSpPr txBox="1">
            <a:spLocks noChangeArrowheads="1"/>
          </p:cNvSpPr>
          <p:nvPr/>
        </p:nvSpPr>
        <p:spPr bwMode="auto">
          <a:xfrm>
            <a:off x="3098800" y="1196752"/>
            <a:ext cx="21209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de-DE" sz="1800" dirty="0"/>
          </a:p>
          <a:p>
            <a:pPr eaLnBrk="1" hangingPunct="1"/>
            <a:r>
              <a:rPr lang="de-DE" sz="1800" b="1" dirty="0"/>
              <a:t>The UK </a:t>
            </a:r>
            <a:r>
              <a:rPr lang="de-DE" sz="1800" b="1" dirty="0" err="1"/>
              <a:t>Wheat</a:t>
            </a:r>
            <a:r>
              <a:rPr lang="de-DE" sz="1800" b="1" dirty="0"/>
              <a:t> </a:t>
            </a:r>
            <a:r>
              <a:rPr lang="de-DE" sz="1800" b="1" dirty="0" err="1"/>
              <a:t>Consortium</a:t>
            </a:r>
            <a:endParaRPr lang="de-DE" sz="1800" b="1" dirty="0"/>
          </a:p>
          <a:p>
            <a:pPr eaLnBrk="1" hangingPunct="1"/>
            <a:r>
              <a:rPr lang="de-DE" sz="1800" dirty="0"/>
              <a:t>Mike Bevan</a:t>
            </a:r>
          </a:p>
          <a:p>
            <a:pPr eaLnBrk="1" hangingPunct="1"/>
            <a:r>
              <a:rPr lang="de-DE" sz="1800" dirty="0"/>
              <a:t>Neil Hall</a:t>
            </a:r>
          </a:p>
          <a:p>
            <a:pPr eaLnBrk="1" hangingPunct="1"/>
            <a:r>
              <a:rPr lang="de-DE" sz="1800" dirty="0"/>
              <a:t>Anthony Hall</a:t>
            </a:r>
          </a:p>
          <a:p>
            <a:pPr eaLnBrk="1" hangingPunct="1"/>
            <a:r>
              <a:rPr lang="de-DE" sz="1800" dirty="0"/>
              <a:t>Keith </a:t>
            </a:r>
            <a:r>
              <a:rPr lang="de-DE" sz="1800" dirty="0" smtClean="0"/>
              <a:t>Edwards</a:t>
            </a:r>
          </a:p>
          <a:p>
            <a:pPr eaLnBrk="1" hangingPunct="1"/>
            <a:r>
              <a:rPr lang="de-DE" sz="1800" dirty="0" smtClean="0"/>
              <a:t>Rachel </a:t>
            </a:r>
            <a:r>
              <a:rPr lang="de-DE" sz="1800" dirty="0" err="1" smtClean="0"/>
              <a:t>Brenchley</a:t>
            </a:r>
            <a:endParaRPr lang="de-DE" sz="1800" dirty="0" smtClean="0"/>
          </a:p>
          <a:p>
            <a:pPr eaLnBrk="1" hangingPunct="1"/>
            <a:endParaRPr lang="de-DE" sz="1800" b="1" dirty="0"/>
          </a:p>
        </p:txBody>
      </p:sp>
      <p:sp>
        <p:nvSpPr>
          <p:cNvPr id="83974" name="Text Box 10"/>
          <p:cNvSpPr txBox="1">
            <a:spLocks noChangeArrowheads="1"/>
          </p:cNvSpPr>
          <p:nvPr/>
        </p:nvSpPr>
        <p:spPr bwMode="auto">
          <a:xfrm>
            <a:off x="6228184" y="1196752"/>
            <a:ext cx="2101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de-DE" sz="1800" b="1" dirty="0"/>
          </a:p>
          <a:p>
            <a:pPr eaLnBrk="1" hangingPunct="1"/>
            <a:r>
              <a:rPr lang="de-DE" sz="1800" b="1" dirty="0"/>
              <a:t>CSHL</a:t>
            </a:r>
          </a:p>
          <a:p>
            <a:pPr eaLnBrk="1" hangingPunct="1"/>
            <a:r>
              <a:rPr lang="de-DE" sz="1800" dirty="0"/>
              <a:t>Dick </a:t>
            </a:r>
            <a:r>
              <a:rPr lang="de-DE" sz="1800" dirty="0" err="1"/>
              <a:t>McCombie</a:t>
            </a:r>
            <a:endParaRPr lang="de-DE" sz="1800" dirty="0"/>
          </a:p>
          <a:p>
            <a:pPr eaLnBrk="1" hangingPunct="1"/>
            <a:endParaRPr lang="de-DE" sz="1800" b="1" dirty="0"/>
          </a:p>
          <a:p>
            <a:pPr eaLnBrk="1" hangingPunct="1"/>
            <a:r>
              <a:rPr lang="de-DE" sz="1800" b="1" dirty="0"/>
              <a:t>UC Davis &amp; USDA Albany</a:t>
            </a:r>
          </a:p>
          <a:p>
            <a:pPr eaLnBrk="1" hangingPunct="1"/>
            <a:r>
              <a:rPr lang="de-DE" sz="1800" dirty="0"/>
              <a:t>Jan Dvorak</a:t>
            </a:r>
          </a:p>
          <a:p>
            <a:pPr eaLnBrk="1" hangingPunct="1"/>
            <a:r>
              <a:rPr lang="de-DE" sz="1800" dirty="0" err="1"/>
              <a:t>Mincheng</a:t>
            </a:r>
            <a:r>
              <a:rPr lang="de-DE" sz="1800" dirty="0"/>
              <a:t> Luo</a:t>
            </a:r>
          </a:p>
          <a:p>
            <a:pPr eaLnBrk="1" hangingPunct="1"/>
            <a:r>
              <a:rPr lang="de-DE" sz="1800" dirty="0" err="1"/>
              <a:t>Olin</a:t>
            </a:r>
            <a:r>
              <a:rPr lang="de-DE" sz="1800" dirty="0"/>
              <a:t> Anderson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b="1" dirty="0"/>
              <a:t>Kansas State University</a:t>
            </a:r>
          </a:p>
          <a:p>
            <a:pPr eaLnBrk="1" hangingPunct="1"/>
            <a:r>
              <a:rPr lang="de-DE" sz="1800" dirty="0" err="1"/>
              <a:t>Bikram</a:t>
            </a:r>
            <a:r>
              <a:rPr lang="de-DE" sz="1800" dirty="0"/>
              <a:t> Gill</a:t>
            </a:r>
          </a:p>
          <a:p>
            <a:pPr eaLnBrk="1" hangingPunct="1"/>
            <a:r>
              <a:rPr lang="de-DE" sz="1800" dirty="0" err="1"/>
              <a:t>Sunish</a:t>
            </a:r>
            <a:r>
              <a:rPr lang="de-DE" sz="1800" dirty="0"/>
              <a:t> Segal</a:t>
            </a:r>
          </a:p>
          <a:p>
            <a:pPr eaLnBrk="1" hangingPunct="1"/>
            <a:endParaRPr lang="de-DE" sz="1800" dirty="0"/>
          </a:p>
          <a:p>
            <a:pPr eaLnBrk="1" hangingPunct="1"/>
            <a:endParaRPr lang="de-DE" sz="1800" b="1" dirty="0"/>
          </a:p>
        </p:txBody>
      </p:sp>
      <p:pic>
        <p:nvPicPr>
          <p:cNvPr id="83975" name="Picture 5" descr="logo_bm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5550"/>
            <a:ext cx="1597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7" descr="GABI_Logo08_4c_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310313"/>
            <a:ext cx="13176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7" name="Object 11"/>
          <p:cNvGraphicFramePr>
            <a:graphicFrameLocks noChangeAspect="1"/>
          </p:cNvGraphicFramePr>
          <p:nvPr/>
        </p:nvGraphicFramePr>
        <p:xfrm>
          <a:off x="6156325" y="6381750"/>
          <a:ext cx="1785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Image" r:id="rId5" imgW="1785980" imgH="673552" progId="Photoshop.Image.8">
                  <p:embed/>
                </p:oleObj>
              </mc:Choice>
              <mc:Fallback>
                <p:oleObj name="Image" r:id="rId5" imgW="1785980" imgH="673552" progId="Photoshop.Imag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805" b="24852"/>
                      <a:stretch>
                        <a:fillRect/>
                      </a:stretch>
                    </p:blipFill>
                    <p:spPr bwMode="auto">
                      <a:xfrm>
                        <a:off x="6156325" y="6381750"/>
                        <a:ext cx="1785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8" name="Bild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165850"/>
            <a:ext cx="16891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3" descr="FP7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37288"/>
            <a:ext cx="768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76963"/>
            <a:ext cx="990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402208" y="4005064"/>
            <a:ext cx="1899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800" b="1" dirty="0" smtClean="0">
                <a:solidFill>
                  <a:schemeClr val="tx1"/>
                </a:solidFill>
                <a:ea typeface="ヒラギノ角ゴ Pro W3" charset="-128"/>
              </a:rPr>
              <a:t>EBI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800" dirty="0" smtClean="0">
                <a:solidFill>
                  <a:schemeClr val="tx1"/>
                </a:solidFill>
                <a:ea typeface="ヒラギノ角ゴ Pro W3" charset="-128"/>
              </a:rPr>
              <a:t>Paul </a:t>
            </a:r>
            <a:r>
              <a:rPr lang="de-DE" sz="1800" dirty="0" err="1" smtClean="0">
                <a:solidFill>
                  <a:schemeClr val="tx1"/>
                </a:solidFill>
                <a:ea typeface="ヒラギノ角ゴ Pro W3" charset="-128"/>
              </a:rPr>
              <a:t>Kersey</a:t>
            </a:r>
            <a:endParaRPr lang="de-DE" sz="1800" dirty="0" smtClean="0">
              <a:solidFill>
                <a:schemeClr val="tx1"/>
              </a:solidFill>
              <a:ea typeface="ヒラギノ角ゴ Pro W3" charset="-128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de-DE" sz="1800" dirty="0" smtClean="0">
                <a:solidFill>
                  <a:schemeClr val="tx1"/>
                </a:solidFill>
                <a:ea typeface="ヒラギノ角ゴ Pro W3" charset="-128"/>
              </a:rPr>
              <a:t>Dan </a:t>
            </a:r>
            <a:r>
              <a:rPr lang="de-DE" sz="1800" dirty="0" err="1" smtClean="0">
                <a:solidFill>
                  <a:schemeClr val="tx1"/>
                </a:solidFill>
                <a:ea typeface="ヒラギノ角ゴ Pro W3" charset="-128"/>
              </a:rPr>
              <a:t>Bolser</a:t>
            </a:r>
            <a:endParaRPr lang="de-DE" sz="1800" dirty="0" smtClean="0">
              <a:solidFill>
                <a:schemeClr val="tx1"/>
              </a:solidFill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28600" y="44450"/>
            <a:ext cx="8637588" cy="922338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/>
          <a:p>
            <a:pPr algn="ctr">
              <a:defRPr/>
            </a:pPr>
            <a:r>
              <a:rPr lang="de-DE" sz="2400" dirty="0">
                <a:solidFill>
                  <a:schemeClr val="tx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The Challenge</a:t>
            </a:r>
          </a:p>
        </p:txBody>
      </p:sp>
      <p:pic>
        <p:nvPicPr>
          <p:cNvPr id="9218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7588"/>
            <a:ext cx="78025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3" r="1637"/>
          <a:stretch>
            <a:fillRect/>
          </a:stretch>
        </p:blipFill>
        <p:spPr bwMode="auto">
          <a:xfrm>
            <a:off x="2411760" y="1556792"/>
            <a:ext cx="43561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400" dirty="0" err="1" smtClean="0">
                <a:latin typeface="Verdana" pitchFamily="34" charset="0"/>
              </a:rPr>
              <a:t>Wheat</a:t>
            </a:r>
            <a:r>
              <a:rPr lang="de-DE" sz="2400" dirty="0" smtClean="0">
                <a:latin typeface="Verdana" pitchFamily="34" charset="0"/>
              </a:rPr>
              <a:t> – a WGS </a:t>
            </a:r>
            <a:r>
              <a:rPr lang="de-DE" sz="2400" dirty="0" err="1" smtClean="0">
                <a:latin typeface="Verdana" pitchFamily="34" charset="0"/>
              </a:rPr>
              <a:t>approach</a:t>
            </a:r>
            <a:r>
              <a:rPr lang="de-DE" sz="2400" dirty="0" smtClean="0">
                <a:latin typeface="Verdana" pitchFamily="34" charset="0"/>
              </a:rPr>
              <a:t/>
            </a:r>
            <a:br>
              <a:rPr lang="de-DE" sz="2400" dirty="0" smtClean="0">
                <a:latin typeface="Verdana" pitchFamily="34" charset="0"/>
              </a:rPr>
            </a:br>
            <a:r>
              <a:rPr lang="de-DE" sz="2400" i="1" dirty="0" err="1" smtClean="0">
                <a:latin typeface="Verdana" pitchFamily="34" charset="0"/>
              </a:rPr>
              <a:t>Aims</a:t>
            </a:r>
            <a:r>
              <a:rPr lang="de-DE" sz="2400" i="1" dirty="0" smtClean="0">
                <a:latin typeface="Verdana" pitchFamily="34" charset="0"/>
              </a:rPr>
              <a:t> </a:t>
            </a:r>
            <a:r>
              <a:rPr lang="de-DE" sz="2400" i="1" dirty="0" err="1" smtClean="0">
                <a:latin typeface="Verdana" pitchFamily="34" charset="0"/>
              </a:rPr>
              <a:t>and</a:t>
            </a:r>
            <a:r>
              <a:rPr lang="de-DE" sz="2400" i="1" dirty="0" smtClean="0">
                <a:latin typeface="Verdana" pitchFamily="34" charset="0"/>
              </a:rPr>
              <a:t>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3416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smtClean="0"/>
              <a:t> 5x 454 WGS </a:t>
            </a:r>
            <a:r>
              <a:rPr lang="de-DE" sz="2400" dirty="0" err="1" smtClean="0"/>
              <a:t>sequencing</a:t>
            </a:r>
            <a:r>
              <a:rPr lang="de-DE" sz="2400" dirty="0" smtClean="0"/>
              <a:t> =&gt; 85 </a:t>
            </a:r>
            <a:r>
              <a:rPr lang="de-DE" sz="2400" dirty="0" err="1" smtClean="0"/>
              <a:t>Gb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, 220 </a:t>
            </a:r>
            <a:r>
              <a:rPr lang="de-DE" sz="2400" dirty="0" err="1" smtClean="0"/>
              <a:t>million</a:t>
            </a:r>
            <a:r>
              <a:rPr lang="de-DE" sz="2400" dirty="0" smtClean="0"/>
              <a:t> </a:t>
            </a:r>
            <a:r>
              <a:rPr lang="de-DE" sz="2400" dirty="0" err="1" smtClean="0"/>
              <a:t>reads</a:t>
            </a:r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/>
              <a:t> </a:t>
            </a:r>
            <a:r>
              <a:rPr lang="de-DE" sz="2400" dirty="0" smtClean="0"/>
              <a:t>~79%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reads</a:t>
            </a:r>
            <a:r>
              <a:rPr lang="de-DE" sz="2400" dirty="0" smtClean="0"/>
              <a:t> </a:t>
            </a:r>
            <a:r>
              <a:rPr lang="de-DE" sz="2400" dirty="0" err="1" smtClean="0"/>
              <a:t>repeat-related</a:t>
            </a:r>
            <a:endParaRPr lang="de-DE" sz="2400" dirty="0" smtClean="0"/>
          </a:p>
          <a:p>
            <a:pPr>
              <a:buFontTx/>
              <a:buAutoNum type="circleNumDbPlain"/>
            </a:pPr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smtClean="0"/>
              <a:t> </a:t>
            </a:r>
            <a:r>
              <a:rPr lang="de-DE" sz="2400" dirty="0" err="1" smtClean="0"/>
              <a:t>direct</a:t>
            </a:r>
            <a:r>
              <a:rPr lang="de-DE" sz="2400" dirty="0" smtClean="0"/>
              <a:t> Low-</a:t>
            </a:r>
            <a:r>
              <a:rPr lang="de-DE" sz="2400" dirty="0" err="1" smtClean="0"/>
              <a:t>copy</a:t>
            </a:r>
            <a:r>
              <a:rPr lang="de-DE" sz="2400" dirty="0" smtClean="0"/>
              <a:t>-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genome</a:t>
            </a:r>
            <a:r>
              <a:rPr lang="de-DE" sz="2400" dirty="0" smtClean="0"/>
              <a:t> </a:t>
            </a:r>
            <a:r>
              <a:rPr lang="de-DE" sz="2400" dirty="0" err="1" smtClean="0"/>
              <a:t>assembly</a:t>
            </a:r>
            <a:r>
              <a:rPr lang="de-DE" sz="2400" dirty="0" smtClean="0"/>
              <a:t> (LCG, </a:t>
            </a:r>
            <a:r>
              <a:rPr lang="de-DE" sz="2400" dirty="0" err="1" smtClean="0"/>
              <a:t>Newbler</a:t>
            </a:r>
            <a:r>
              <a:rPr lang="de-DE" sz="2400" dirty="0" smtClean="0"/>
              <a:t>) =&gt; </a:t>
            </a:r>
            <a:r>
              <a:rPr lang="de-DE" sz="2400" dirty="0" err="1" smtClean="0"/>
              <a:t>collapses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homologous</a:t>
            </a:r>
            <a:r>
              <a:rPr lang="de-DE" sz="2400" dirty="0" smtClean="0"/>
              <a:t> </a:t>
            </a:r>
            <a:r>
              <a:rPr lang="de-DE" sz="2400" dirty="0" err="1" smtClean="0"/>
              <a:t>gene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sequences</a:t>
            </a:r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prevent</a:t>
            </a:r>
            <a:r>
              <a:rPr lang="de-DE" sz="2400" dirty="0" smtClean="0"/>
              <a:t> </a:t>
            </a:r>
            <a:r>
              <a:rPr lang="de-DE" sz="2400" dirty="0" err="1" smtClean="0"/>
              <a:t>collapsing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homologous</a:t>
            </a:r>
            <a:r>
              <a:rPr lang="de-DE" sz="2400" dirty="0" smtClean="0"/>
              <a:t> </a:t>
            </a:r>
            <a:r>
              <a:rPr lang="de-DE" sz="2400" dirty="0" err="1" smtClean="0"/>
              <a:t>gene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reduce</a:t>
            </a:r>
            <a:r>
              <a:rPr lang="de-DE" sz="2400" dirty="0" smtClean="0"/>
              <a:t> </a:t>
            </a:r>
            <a:r>
              <a:rPr lang="de-DE" sz="2400" dirty="0" err="1" smtClean="0"/>
              <a:t>complexity</a:t>
            </a:r>
            <a:r>
              <a:rPr lang="de-DE" sz="2400" dirty="0" smtClean="0"/>
              <a:t> =&gt; </a:t>
            </a:r>
            <a:r>
              <a:rPr lang="de-DE" sz="2400" dirty="0" err="1" smtClean="0"/>
              <a:t>orthologous</a:t>
            </a:r>
            <a:r>
              <a:rPr lang="de-DE" sz="2400" dirty="0" smtClean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 </a:t>
            </a:r>
            <a:r>
              <a:rPr lang="de-DE" sz="2400" dirty="0" err="1" smtClean="0"/>
              <a:t>assembly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high </a:t>
            </a:r>
            <a:r>
              <a:rPr lang="de-DE" sz="2400" dirty="0" err="1" smtClean="0"/>
              <a:t>stringency</a:t>
            </a:r>
            <a:endParaRPr lang="de-DE" sz="2400" dirty="0" smtClean="0"/>
          </a:p>
        </p:txBody>
      </p:sp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sz="2400" dirty="0" err="1">
                <a:latin typeface="Verdana" pitchFamily="34" charset="0"/>
              </a:rPr>
              <a:t>Wheat</a:t>
            </a:r>
            <a:r>
              <a:rPr lang="de-DE" sz="2400" dirty="0">
                <a:latin typeface="Verdana" pitchFamily="34" charset="0"/>
              </a:rPr>
              <a:t> – a WGS </a:t>
            </a:r>
            <a:r>
              <a:rPr lang="de-DE" sz="2400" dirty="0" err="1" smtClean="0">
                <a:latin typeface="Verdana" pitchFamily="34" charset="0"/>
              </a:rPr>
              <a:t>approach</a:t>
            </a:r>
            <a:endParaRPr lang="de-DE" sz="2400" dirty="0">
              <a:solidFill>
                <a:schemeClr val="tx2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3416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fully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analysed</a:t>
            </a:r>
            <a:r>
              <a:rPr lang="de-DE" sz="2400" dirty="0" smtClean="0"/>
              <a:t> </a:t>
            </a:r>
            <a:r>
              <a:rPr lang="de-DE" sz="2400" dirty="0" err="1" smtClean="0"/>
              <a:t>reference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genomes</a:t>
            </a:r>
            <a:r>
              <a:rPr lang="de-DE" sz="2400" dirty="0" smtClean="0"/>
              <a:t> (</a:t>
            </a:r>
            <a:r>
              <a:rPr lang="de-DE" sz="2400" dirty="0" err="1" smtClean="0"/>
              <a:t>rice</a:t>
            </a:r>
            <a:r>
              <a:rPr lang="de-DE" sz="2400" dirty="0" smtClean="0"/>
              <a:t>, </a:t>
            </a:r>
            <a:r>
              <a:rPr lang="de-DE" sz="2400" i="1" dirty="0" err="1" smtClean="0"/>
              <a:t>Brachypodium</a:t>
            </a:r>
            <a:r>
              <a:rPr lang="de-DE" sz="2400" dirty="0" smtClean="0"/>
              <a:t>, </a:t>
            </a:r>
            <a:r>
              <a:rPr lang="de-DE" sz="2400" dirty="0" err="1" smtClean="0"/>
              <a:t>sorghum</a:t>
            </a:r>
            <a:r>
              <a:rPr lang="de-DE" sz="2400" dirty="0" smtClean="0"/>
              <a:t>)</a:t>
            </a:r>
          </a:p>
          <a:p>
            <a:pPr>
              <a:buFontTx/>
              <a:buAutoNum type="circleNumDbPlain"/>
            </a:pPr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smtClean="0"/>
              <a:t>Group genes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families</a:t>
            </a:r>
            <a:r>
              <a:rPr lang="de-DE" sz="2400" dirty="0" smtClean="0"/>
              <a:t> (</a:t>
            </a:r>
            <a:r>
              <a:rPr lang="de-DE" sz="2400" dirty="0" err="1" smtClean="0"/>
              <a:t>Orthologous</a:t>
            </a:r>
            <a:r>
              <a:rPr lang="de-DE" sz="2400" dirty="0" smtClean="0"/>
              <a:t> Groups)</a:t>
            </a:r>
          </a:p>
          <a:p>
            <a:pPr>
              <a:buFontTx/>
              <a:buAutoNum type="circleNumDbPlain"/>
            </a:pPr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orthologous</a:t>
            </a:r>
            <a:r>
              <a:rPr lang="de-DE" sz="2400" dirty="0" smtClean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 </a:t>
            </a:r>
            <a:r>
              <a:rPr lang="de-DE" sz="2400" dirty="0" err="1" smtClean="0"/>
              <a:t>representatives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baits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capture</a:t>
            </a:r>
            <a:r>
              <a:rPr lang="de-DE" sz="2400" dirty="0" smtClean="0"/>
              <a:t> </a:t>
            </a:r>
            <a:r>
              <a:rPr lang="de-DE" sz="2400" dirty="0" err="1" smtClean="0"/>
              <a:t>corresponding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reads</a:t>
            </a:r>
            <a:r>
              <a:rPr lang="de-DE" sz="2400" dirty="0" smtClean="0"/>
              <a:t>.</a:t>
            </a:r>
          </a:p>
          <a:p>
            <a:pPr>
              <a:buFontTx/>
              <a:buAutoNum type="circleNumDbPlain"/>
            </a:pPr>
            <a:endParaRPr lang="de-DE" sz="2400" dirty="0" smtClean="0"/>
          </a:p>
          <a:p>
            <a:pPr>
              <a:buFontTx/>
              <a:buAutoNum type="circleNumDbPlain"/>
            </a:pPr>
            <a:r>
              <a:rPr lang="de-DE" sz="2400" dirty="0" smtClean="0"/>
              <a:t>Do sub-</a:t>
            </a:r>
            <a:r>
              <a:rPr lang="de-DE" sz="2400" dirty="0" err="1" smtClean="0"/>
              <a:t>assembly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„</a:t>
            </a:r>
            <a:r>
              <a:rPr lang="de-DE" sz="2400" dirty="0" err="1" smtClean="0"/>
              <a:t>orthologous</a:t>
            </a:r>
            <a:r>
              <a:rPr lang="de-DE" sz="2400" dirty="0" smtClean="0"/>
              <a:t> bin</a:t>
            </a:r>
            <a:r>
              <a:rPr lang="de-DE" altLang="de-DE" sz="2400" dirty="0" smtClean="0"/>
              <a:t>“</a:t>
            </a:r>
            <a:r>
              <a:rPr lang="de-DE" sz="2400" dirty="0" smtClean="0"/>
              <a:t> </a:t>
            </a:r>
            <a:r>
              <a:rPr lang="de-DE" sz="2400" dirty="0" err="1" smtClean="0"/>
              <a:t>seperately</a:t>
            </a:r>
            <a:endParaRPr lang="de-DE" sz="2400" dirty="0" smtClean="0"/>
          </a:p>
        </p:txBody>
      </p:sp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WGS assembly using „</a:t>
            </a:r>
            <a:r>
              <a:rPr lang="de-DE" sz="2400" i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in silico </a:t>
            </a:r>
            <a:r>
              <a:rPr 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exon capture</a:t>
            </a:r>
            <a:r>
              <a:rPr lang="de-DE" altLang="de-DE" sz="2400">
                <a:solidFill>
                  <a:schemeClr val="tx2"/>
                </a:solidFill>
                <a:latin typeface="Verdana" pitchFamily="34" charset="0"/>
                <a:ea typeface="MS PGothic" pitchFamily="34" charset="-128"/>
              </a:rPr>
              <a:t>“</a:t>
            </a:r>
            <a:endParaRPr lang="de-DE" sz="2400">
              <a:solidFill>
                <a:schemeClr val="tx2"/>
              </a:solidFill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03363"/>
            <a:ext cx="7256463" cy="458946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162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609600" y="11588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err="1" smtClean="0">
                <a:latin typeface="Verdana" charset="0"/>
              </a:rPr>
              <a:t>Bread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>
                <a:latin typeface="Verdana" charset="0"/>
              </a:rPr>
              <a:t>W</a:t>
            </a:r>
            <a:r>
              <a:rPr lang="de-DE" sz="2400" dirty="0" err="1" smtClean="0">
                <a:latin typeface="Verdana" charset="0"/>
              </a:rPr>
              <a:t>heat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Genaology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-21"/>
          <a:stretch>
            <a:fillRect/>
          </a:stretch>
        </p:blipFill>
        <p:spPr bwMode="auto">
          <a:xfrm>
            <a:off x="457200" y="1412875"/>
            <a:ext cx="8229600" cy="478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609600" y="115888"/>
            <a:ext cx="8229600" cy="1143000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err="1" smtClean="0">
                <a:latin typeface="Verdana" charset="0"/>
              </a:rPr>
              <a:t>Ortholome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directed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assembly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circumvents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limitations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faced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by</a:t>
            </a:r>
            <a:r>
              <a:rPr lang="de-DE" sz="2400" dirty="0" smtClean="0">
                <a:latin typeface="Verdana" charset="0"/>
              </a:rPr>
              <a:t> WGS </a:t>
            </a:r>
            <a:r>
              <a:rPr lang="de-DE" sz="2400" dirty="0" err="1" smtClean="0">
                <a:latin typeface="Verdana" charset="0"/>
              </a:rPr>
              <a:t>assembly</a:t>
            </a:r>
            <a:endParaRPr lang="de-DE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Grp="1" noChangeArrowheads="1"/>
          </p:cNvSpPr>
          <p:nvPr>
            <p:ph type="title"/>
          </p:nvPr>
        </p:nvSpPr>
        <p:spPr bwMode="auto">
          <a:solidFill>
            <a:schemeClr val="accent1">
              <a:alpha val="71001"/>
            </a:schemeClr>
          </a:solidFill>
          <a:effectLst>
            <a:outerShdw blurRad="63500" dist="63500" dir="81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90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400" dirty="0" smtClean="0">
                <a:latin typeface="Verdana" charset="0"/>
              </a:rPr>
              <a:t>The </a:t>
            </a:r>
            <a:r>
              <a:rPr lang="de-DE" sz="2400" dirty="0" err="1" smtClean="0">
                <a:latin typeface="Verdana" charset="0"/>
              </a:rPr>
              <a:t>ortholome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directed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assembly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delivers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ordered</a:t>
            </a:r>
            <a:r>
              <a:rPr lang="de-DE" sz="2400" dirty="0" smtClean="0">
                <a:latin typeface="Verdana" charset="0"/>
              </a:rPr>
              <a:t> </a:t>
            </a:r>
            <a:r>
              <a:rPr lang="de-DE" sz="2400" dirty="0" err="1" smtClean="0">
                <a:latin typeface="Verdana" charset="0"/>
              </a:rPr>
              <a:t>segments</a:t>
            </a:r>
            <a:endParaRPr lang="de-DE" sz="2400" dirty="0">
              <a:latin typeface="Verdana" charset="0"/>
            </a:endParaRPr>
          </a:p>
        </p:txBody>
      </p:sp>
      <p:pic>
        <p:nvPicPr>
          <p:cNvPr id="2" name="Bild 1" descr="Figure 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49103" b="88660"/>
          <a:stretch/>
        </p:blipFill>
        <p:spPr>
          <a:xfrm>
            <a:off x="323528" y="2433464"/>
            <a:ext cx="8533805" cy="1643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Bildschirmpräsentation (4:3)</PresentationFormat>
  <Paragraphs>132</Paragraphs>
  <Slides>27</Slides>
  <Notes>7</Notes>
  <HiddenSlides>7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4_Default Design</vt:lpstr>
      <vt:lpstr>Dokument</vt:lpstr>
      <vt:lpstr>Image</vt:lpstr>
      <vt:lpstr>PowerPoint-Präsentation</vt:lpstr>
      <vt:lpstr>PowerPoint-Präsentation</vt:lpstr>
      <vt:lpstr>PowerPoint-Präsentation</vt:lpstr>
      <vt:lpstr>Wheat – a WGS approach Aims and Goals</vt:lpstr>
      <vt:lpstr>PowerPoint-Präsentation</vt:lpstr>
      <vt:lpstr>PowerPoint-Präsentation</vt:lpstr>
      <vt:lpstr>PowerPoint-Präsentation</vt:lpstr>
      <vt:lpstr>PowerPoint-Präsentation</vt:lpstr>
      <vt:lpstr>The ortholome directed assembly delivers ordered segments</vt:lpstr>
      <vt:lpstr>The ortholome directed assembly delivers ordered segments II</vt:lpstr>
      <vt:lpstr>Coverage of Orthologous Group</vt:lpstr>
      <vt:lpstr>PowerPoint-Präsentation</vt:lpstr>
      <vt:lpstr>PowerPoint-Präsentation</vt:lpstr>
      <vt:lpstr>PowerPoint-Präsentation</vt:lpstr>
      <vt:lpstr>Gene fragments are abundant in wheat</vt:lpstr>
      <vt:lpstr>Gene fragments are abundant in the wheat genome</vt:lpstr>
      <vt:lpstr>Expanded Wheat Gene Families</vt:lpstr>
      <vt:lpstr>PowerPoint-Präsentation</vt:lpstr>
      <vt:lpstr>PowerPoint-Präsentation</vt:lpstr>
      <vt:lpstr>PowerPoint-Präsentation</vt:lpstr>
      <vt:lpstr>Particular Gene Categories are preferentially retained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IPK Gatersleben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BIT</dc:creator>
  <cp:lastModifiedBy>manuel.spannagl</cp:lastModifiedBy>
  <cp:revision>900</cp:revision>
  <cp:lastPrinted>2011-03-29T14:31:43Z</cp:lastPrinted>
  <dcterms:created xsi:type="dcterms:W3CDTF">2011-01-15T01:21:34Z</dcterms:created>
  <dcterms:modified xsi:type="dcterms:W3CDTF">2013-06-24T15:09:10Z</dcterms:modified>
</cp:coreProperties>
</file>