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handoutMasterIdLst>
    <p:handoutMasterId r:id="rId41"/>
  </p:handoutMasterIdLst>
  <p:sldIdLst>
    <p:sldId id="256" r:id="rId2"/>
    <p:sldId id="307" r:id="rId3"/>
    <p:sldId id="311" r:id="rId4"/>
    <p:sldId id="321" r:id="rId5"/>
    <p:sldId id="312" r:id="rId6"/>
    <p:sldId id="313" r:id="rId7"/>
    <p:sldId id="320" r:id="rId8"/>
    <p:sldId id="315" r:id="rId9"/>
    <p:sldId id="350" r:id="rId10"/>
    <p:sldId id="322" r:id="rId11"/>
    <p:sldId id="317" r:id="rId12"/>
    <p:sldId id="345" r:id="rId13"/>
    <p:sldId id="319" r:id="rId14"/>
    <p:sldId id="344" r:id="rId15"/>
    <p:sldId id="353" r:id="rId16"/>
    <p:sldId id="306" r:id="rId17"/>
    <p:sldId id="308" r:id="rId18"/>
    <p:sldId id="323" r:id="rId19"/>
    <p:sldId id="325" r:id="rId20"/>
    <p:sldId id="351" r:id="rId21"/>
    <p:sldId id="327" r:id="rId22"/>
    <p:sldId id="328" r:id="rId23"/>
    <p:sldId id="329" r:id="rId24"/>
    <p:sldId id="330" r:id="rId25"/>
    <p:sldId id="331" r:id="rId26"/>
    <p:sldId id="332" r:id="rId27"/>
    <p:sldId id="333" r:id="rId28"/>
    <p:sldId id="334" r:id="rId29"/>
    <p:sldId id="336" r:id="rId30"/>
    <p:sldId id="335" r:id="rId31"/>
    <p:sldId id="343" r:id="rId32"/>
    <p:sldId id="347" r:id="rId33"/>
    <p:sldId id="339" r:id="rId34"/>
    <p:sldId id="340" r:id="rId35"/>
    <p:sldId id="346" r:id="rId36"/>
    <p:sldId id="341" r:id="rId37"/>
    <p:sldId id="349" r:id="rId38"/>
    <p:sldId id="318" r:id="rId39"/>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2DB"/>
    <a:srgbClr val="FEEBC6"/>
    <a:srgbClr val="FFFCFC"/>
    <a:srgbClr val="FFFFFF"/>
    <a:srgbClr val="FDFAF8"/>
    <a:srgbClr val="FBE3B6"/>
    <a:srgbClr val="FBEDCF"/>
    <a:srgbClr val="FDF0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96358" autoAdjust="0"/>
  </p:normalViewPr>
  <p:slideViewPr>
    <p:cSldViewPr>
      <p:cViewPr>
        <p:scale>
          <a:sx n="60" d="100"/>
          <a:sy n="60" d="100"/>
        </p:scale>
        <p:origin x="-437"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07E926-3B3B-B446-A1DF-B90911D17C51}" type="datetimeFigureOut">
              <a:rPr lang="en-US" smtClean="0"/>
              <a:t>11/12/2012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878E7E-542A-C543-AC44-AA4B4053F8B4}" type="slidenum">
              <a:rPr lang="en-US" smtClean="0"/>
              <a:t>‹#›</a:t>
            </a:fld>
            <a:endParaRPr lang="en-US" dirty="0"/>
          </a:p>
        </p:txBody>
      </p:sp>
    </p:spTree>
    <p:extLst>
      <p:ext uri="{BB962C8B-B14F-4D97-AF65-F5344CB8AC3E}">
        <p14:creationId xmlns:p14="http://schemas.microsoft.com/office/powerpoint/2010/main" val="421104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Geneva" pitchFamily="-108" charset="0"/>
                <a:cs typeface="Geneva" pitchFamily="-108"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Geneva" pitchFamily="-108" charset="0"/>
                <a:cs typeface="Geneva" pitchFamily="-108"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Geneva" pitchFamily="-108" charset="0"/>
                <a:cs typeface="Geneva" pitchFamily="-108"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cs typeface="Geneva" charset="0"/>
              </a:defRPr>
            </a:lvl1pPr>
          </a:lstStyle>
          <a:p>
            <a:pPr>
              <a:defRPr/>
            </a:pPr>
            <a:fld id="{0A1CB09F-CC20-CF4F-AA75-E1D6F779B40B}" type="slidenum">
              <a:rPr lang="de-DE"/>
              <a:pPr>
                <a:defRPr/>
              </a:pPr>
              <a:t>‹#›</a:t>
            </a:fld>
            <a:endParaRPr lang="de-DE"/>
          </a:p>
        </p:txBody>
      </p:sp>
    </p:spTree>
    <p:extLst>
      <p:ext uri="{BB962C8B-B14F-4D97-AF65-F5344CB8AC3E}">
        <p14:creationId xmlns:p14="http://schemas.microsoft.com/office/powerpoint/2010/main" val="4050504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4" charset="0"/>
        <a:ea typeface="ＭＳ Ｐゴシック" charset="0"/>
        <a:cs typeface="Geneva" pitchFamily="4" charset="0"/>
      </a:defRPr>
    </a:lvl1pPr>
    <a:lvl2pPr marL="4572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2pPr>
    <a:lvl3pPr marL="9144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3pPr>
    <a:lvl4pPr marL="13716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4pPr>
    <a:lvl5pPr marL="18288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C5A74F-0DB9-6540-8EFF-A70F6BBDE3EF}" type="slidenum">
              <a:rPr lang="de-DE" sz="1200"/>
              <a:pPr/>
              <a:t>1</a:t>
            </a:fld>
            <a:endParaRPr lang="de-DE"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a:solidFill>
                  <a:schemeClr val="tx1"/>
                </a:solidFill>
                <a:latin typeface="Arial" charset="0"/>
                <a:ea typeface="ＭＳ Ｐゴシック" charset="0"/>
                <a:cs typeface="ＭＳ Ｐゴシック" charset="0"/>
              </a:defRPr>
            </a:lvl1pPr>
            <a:lvl2pPr marL="742950" indent="-285750" defTabSz="952500">
              <a:defRPr sz="2400">
                <a:solidFill>
                  <a:schemeClr val="tx1"/>
                </a:solidFill>
                <a:latin typeface="Arial" charset="0"/>
                <a:ea typeface="ＭＳ Ｐゴシック" charset="0"/>
              </a:defRPr>
            </a:lvl2pPr>
            <a:lvl3pPr marL="1143000" indent="-228600" defTabSz="952500">
              <a:defRPr sz="2400">
                <a:solidFill>
                  <a:schemeClr val="tx1"/>
                </a:solidFill>
                <a:latin typeface="Arial" charset="0"/>
                <a:ea typeface="ＭＳ Ｐゴシック" charset="0"/>
              </a:defRPr>
            </a:lvl3pPr>
            <a:lvl4pPr marL="1600200" indent="-228600" defTabSz="952500">
              <a:defRPr sz="2400">
                <a:solidFill>
                  <a:schemeClr val="tx1"/>
                </a:solidFill>
                <a:latin typeface="Arial" charset="0"/>
                <a:ea typeface="ＭＳ Ｐゴシック" charset="0"/>
              </a:defRPr>
            </a:lvl4pPr>
            <a:lvl5pPr marL="2057400" indent="-228600" defTabSz="952500">
              <a:defRPr sz="2400">
                <a:solidFill>
                  <a:schemeClr val="tx1"/>
                </a:solidFill>
                <a:latin typeface="Arial" charset="0"/>
                <a:ea typeface="ＭＳ Ｐゴシック" charset="0"/>
              </a:defRPr>
            </a:lvl5pPr>
            <a:lvl6pPr marL="2514600" indent="-228600" algn="ctr" defTabSz="9525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525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525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52500" eaLnBrk="0" fontAlgn="base" hangingPunct="0">
              <a:spcBef>
                <a:spcPct val="0"/>
              </a:spcBef>
              <a:spcAft>
                <a:spcPct val="0"/>
              </a:spcAft>
              <a:defRPr sz="2400">
                <a:solidFill>
                  <a:schemeClr val="tx1"/>
                </a:solidFill>
                <a:latin typeface="Arial" charset="0"/>
                <a:ea typeface="ＭＳ Ｐゴシック" charset="0"/>
              </a:defRPr>
            </a:lvl9pPr>
          </a:lstStyle>
          <a:p>
            <a:fld id="{106781F8-71E8-EF4A-9D6B-2E2078F365CC}" type="slidenum">
              <a:rPr lang="en-GB" sz="1300"/>
              <a:pPr/>
              <a:t>19</a:t>
            </a:fld>
            <a:endParaRPr lang="en-GB" sz="13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flipV="1">
            <a:off x="1588" y="0"/>
            <a:ext cx="9144000" cy="2895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cs typeface="Geneva" charset="0"/>
            </a:endParaRPr>
          </a:p>
        </p:txBody>
      </p:sp>
      <p:pic>
        <p:nvPicPr>
          <p:cNvPr id="5" name="Picture 17" descr="logo_embl_6eck"/>
          <p:cNvPicPr>
            <a:picLocks noChangeAspect="1" noChangeArrowheads="1"/>
          </p:cNvPicPr>
          <p:nvPr/>
        </p:nvPicPr>
        <p:blipFill>
          <a:blip r:embed="rId2">
            <a:lum bright="-6000"/>
            <a:alphaModFix amt="30000"/>
            <a:extLst>
              <a:ext uri="{28A0092B-C50C-407E-A947-70E740481C1C}">
                <a14:useLocalDpi xmlns:a14="http://schemas.microsoft.com/office/drawing/2010/main" val="0"/>
              </a:ext>
            </a:extLst>
          </a:blip>
          <a:srcRect l="34888" t="2509" b="49506"/>
          <a:stretch>
            <a:fillRect/>
          </a:stretch>
        </p:blipFill>
        <p:spPr bwMode="auto">
          <a:xfrm>
            <a:off x="0" y="0"/>
            <a:ext cx="3533775" cy="2897188"/>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2895600"/>
            <a:ext cx="9144000" cy="3962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cs typeface="Geneva" charset="0"/>
            </a:endParaRPr>
          </a:p>
        </p:txBody>
      </p:sp>
      <p:pic>
        <p:nvPicPr>
          <p:cNvPr id="7" name="Picture 18" descr="logo_embl_6eck"/>
          <p:cNvPicPr>
            <a:picLocks noChangeAspect="1" noChangeArrowheads="1"/>
          </p:cNvPicPr>
          <p:nvPr/>
        </p:nvPicPr>
        <p:blipFill>
          <a:blip r:embed="rId2">
            <a:lum bright="-6000"/>
            <a:alphaModFix amt="30000"/>
            <a:extLst>
              <a:ext uri="{28A0092B-C50C-407E-A947-70E740481C1C}">
                <a14:useLocalDpi xmlns:a14="http://schemas.microsoft.com/office/drawing/2010/main" val="0"/>
              </a:ext>
            </a:extLst>
          </a:blip>
          <a:srcRect l="34888" t="50446" b="-2196"/>
          <a:stretch>
            <a:fillRect/>
          </a:stretch>
        </p:blipFill>
        <p:spPr bwMode="auto">
          <a:xfrm>
            <a:off x="0" y="2894013"/>
            <a:ext cx="3533775" cy="312420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userDrawn="1"/>
        </p:nvSpPr>
        <p:spPr bwMode="auto">
          <a:xfrm>
            <a:off x="5291138" y="6454775"/>
            <a:ext cx="37449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900" dirty="0">
                <a:solidFill>
                  <a:schemeClr val="bg1"/>
                </a:solidFill>
                <a:latin typeface="Helvetica" charset="0"/>
                <a:cs typeface="Geneva" charset="0"/>
              </a:rPr>
              <a:t>EBI </a:t>
            </a:r>
            <a:r>
              <a:rPr lang="en-US" sz="900" dirty="0">
                <a:solidFill>
                  <a:schemeClr val="bg1"/>
                </a:solidFill>
                <a:latin typeface="Helvetica" charset="0"/>
                <a:cs typeface="Geneva" charset="0"/>
              </a:rPr>
              <a:t>is an Outstation of the European Molecular Biology Laboratory. </a:t>
            </a:r>
          </a:p>
        </p:txBody>
      </p:sp>
      <p:pic>
        <p:nvPicPr>
          <p:cNvPr id="10" name="Picture 19" descr="EB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5803900"/>
            <a:ext cx="1905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ph type="subTitle" idx="1"/>
          </p:nvPr>
        </p:nvSpPr>
        <p:spPr>
          <a:xfrm>
            <a:off x="549275" y="2971800"/>
            <a:ext cx="6400800" cy="304800"/>
          </a:xfrm>
        </p:spPr>
        <p:txBody>
          <a:bodyPr/>
          <a:lstStyle>
            <a:lvl1pPr marL="0" indent="0">
              <a:buFontTx/>
              <a:buNone/>
              <a:defRPr>
                <a:solidFill>
                  <a:srgbClr val="FFFFFF"/>
                </a:solidFill>
              </a:defRPr>
            </a:lvl1pPr>
          </a:lstStyle>
          <a:p>
            <a:r>
              <a:rPr lang="en-US"/>
              <a:t>Click to edit Master subtitle style</a:t>
            </a:r>
          </a:p>
        </p:txBody>
      </p:sp>
      <p:sp>
        <p:nvSpPr>
          <p:cNvPr id="3074" name="Rectangle 2"/>
          <p:cNvSpPr>
            <a:spLocks noGrp="1" noChangeArrowheads="1"/>
          </p:cNvSpPr>
          <p:nvPr>
            <p:ph type="ctrTitle"/>
          </p:nvPr>
        </p:nvSpPr>
        <p:spPr>
          <a:xfrm>
            <a:off x="533400" y="2284413"/>
            <a:ext cx="7772400" cy="685800"/>
          </a:xfrm>
        </p:spPr>
        <p:txBody>
          <a:bodyPr/>
          <a:lstStyle>
            <a:lvl1pPr>
              <a:defRPr>
                <a:solidFill>
                  <a:srgbClr val="FFFFFF"/>
                </a:solidFill>
              </a:defRPr>
            </a:lvl1pPr>
          </a:lstStyle>
          <a:p>
            <a:r>
              <a:rPr lang="de-DE"/>
              <a:t>Click to edit Master title style</a:t>
            </a:r>
          </a:p>
        </p:txBody>
      </p:sp>
    </p:spTree>
    <p:extLst>
      <p:ext uri="{BB962C8B-B14F-4D97-AF65-F5344CB8AC3E}">
        <p14:creationId xmlns:p14="http://schemas.microsoft.com/office/powerpoint/2010/main" val="57434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490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2657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3400" y="304800"/>
            <a:ext cx="5962650" cy="52657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8697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8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56984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34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863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62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7291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03554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31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5360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50583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533400" y="1219200"/>
            <a:ext cx="8153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9"/>
          <p:cNvSpPr>
            <a:spLocks noChangeArrowheads="1"/>
          </p:cNvSpPr>
          <p:nvPr/>
        </p:nvSpPr>
        <p:spPr bwMode="auto">
          <a:xfrm flipH="1">
            <a:off x="0" y="6172200"/>
            <a:ext cx="77724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cs typeface="Geneva" charset="0"/>
            </a:endParaRPr>
          </a:p>
        </p:txBody>
      </p:sp>
      <p:sp>
        <p:nvSpPr>
          <p:cNvPr id="1029" name="Rectangle 7"/>
          <p:cNvSpPr>
            <a:spLocks noChangeArrowheads="1"/>
          </p:cNvSpPr>
          <p:nvPr/>
        </p:nvSpPr>
        <p:spPr bwMode="auto">
          <a:xfrm>
            <a:off x="7696200" y="6172200"/>
            <a:ext cx="14478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cs typeface="Geneva" charset="0"/>
            </a:endParaRPr>
          </a:p>
        </p:txBody>
      </p:sp>
      <p:sp>
        <p:nvSpPr>
          <p:cNvPr id="1030" name="Rectangle 14"/>
          <p:cNvSpPr>
            <a:spLocks noChangeArrowheads="1"/>
          </p:cNvSpPr>
          <p:nvPr/>
        </p:nvSpPr>
        <p:spPr bwMode="auto">
          <a:xfrm>
            <a:off x="0" y="6324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FFFFFF"/>
                </a:solidFill>
              </a:rPr>
              <a:t>1</a:t>
            </a:r>
            <a:r>
              <a:rPr lang="en-US" sz="1200" baseline="30000" dirty="0" smtClean="0">
                <a:solidFill>
                  <a:srgbClr val="FFFFFF"/>
                </a:solidFill>
              </a:rPr>
              <a:t>st</a:t>
            </a:r>
            <a:r>
              <a:rPr lang="en-US" sz="1200" baseline="0" dirty="0" smtClean="0">
                <a:solidFill>
                  <a:srgbClr val="FFFFFF"/>
                </a:solidFill>
              </a:rPr>
              <a:t> transPLANT user training workshop</a:t>
            </a:r>
            <a:endParaRPr lang="en-US" sz="1200" dirty="0" smtClean="0">
              <a:solidFill>
                <a:srgbClr val="FFFFFF"/>
              </a:solidFill>
            </a:endParaRPr>
          </a:p>
          <a:p>
            <a:r>
              <a:rPr lang="en-US" sz="1200" dirty="0" smtClean="0">
                <a:solidFill>
                  <a:srgbClr val="FFFFFF"/>
                </a:solidFill>
              </a:rPr>
              <a:t>Versailles, France, 12-13 November 2012</a:t>
            </a:r>
            <a:endParaRPr lang="en-GB" sz="1200" dirty="0">
              <a:solidFill>
                <a:srgbClr val="FFFFFF"/>
              </a:solidFill>
              <a:cs typeface="Geneva" charset="0"/>
            </a:endParaRPr>
          </a:p>
        </p:txBody>
      </p:sp>
      <p:pic>
        <p:nvPicPr>
          <p:cNvPr id="1032" name="Picture 9" descr="EB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6324600"/>
            <a:ext cx="1295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5"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l" rtl="0" eaLnBrk="0" fontAlgn="base" hangingPunct="0">
        <a:spcBef>
          <a:spcPct val="0"/>
        </a:spcBef>
        <a:spcAft>
          <a:spcPct val="0"/>
        </a:spcAft>
        <a:defRPr sz="3200">
          <a:solidFill>
            <a:schemeClr val="accent1"/>
          </a:solidFill>
          <a:latin typeface="+mj-lt"/>
          <a:ea typeface="ＭＳ Ｐゴシック" charset="0"/>
          <a:cs typeface="+mj-cs"/>
        </a:defRPr>
      </a:lvl1pPr>
      <a:lvl2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2pPr>
      <a:lvl3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3pPr>
      <a:lvl4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4pPr>
      <a:lvl5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5pPr>
      <a:lvl6pPr marL="4572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6pPr>
      <a:lvl7pPr marL="9144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7pPr>
      <a:lvl8pPr marL="13716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8pPr>
      <a:lvl9pPr marL="18288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lants.ensembl.org/biomart/martview/" TargetMode="External"/><Relationship Id="rId7" Type="http://schemas.openxmlformats.org/officeDocument/2006/relationships/hyperlink" Target="http://beta.rest.ensembl.org/" TargetMode="External"/><Relationship Id="rId2" Type="http://schemas.openxmlformats.org/officeDocument/2006/relationships/hyperlink" Target="http://www.ensemblgenomes.org" TargetMode="External"/><Relationship Id="rId1" Type="http://schemas.openxmlformats.org/officeDocument/2006/relationships/slideLayout" Target="../slideLayouts/slideLayout2.xml"/><Relationship Id="rId6" Type="http://schemas.openxmlformats.org/officeDocument/2006/relationships/hyperlink" Target="http://plants.ensembl.org/info/docs/api/" TargetMode="External"/><Relationship Id="rId5" Type="http://schemas.openxmlformats.org/officeDocument/2006/relationships/hyperlink" Target="http://plants.ensembl.org/info/data/ftp/" TargetMode="External"/><Relationship Id="rId4" Type="http://schemas.openxmlformats.org/officeDocument/2006/relationships/hyperlink" Target="ftp://ftp.ensemblgenomes.org/pub/plant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biomar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ttp:/plants.ensembl.org/info/about/contact/mailing.html" TargetMode="External"/><Relationship Id="rId2" Type="http://schemas.openxmlformats.org/officeDocument/2006/relationships/hyperlink" Target="mailto:helpdesk@ensemblgenomes.org" TargetMode="External"/><Relationship Id="rId1" Type="http://schemas.openxmlformats.org/officeDocument/2006/relationships/slideLayout" Target="../slideLayouts/slideLayout2.xml"/><Relationship Id="rId5" Type="http://schemas.openxmlformats.org/officeDocument/2006/relationships/hyperlink" Target="http://u.youku.com/user_show/uid_Ensemblhelpdesk" TargetMode="External"/><Relationship Id="rId4" Type="http://schemas.openxmlformats.org/officeDocument/2006/relationships/hyperlink" Target="http://www.youtube.com/user/EnsemblHelpdes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helpdesk@ensembl.org" TargetMode="External"/><Relationship Id="rId2" Type="http://schemas.openxmlformats.org/officeDocument/2006/relationships/hyperlink" Target="http://www.ensembl.info/workshops/calendar/" TargetMode="External"/><Relationship Id="rId1" Type="http://schemas.openxmlformats.org/officeDocument/2006/relationships/slideLayout" Target="../slideLayouts/slideLayout2.xml"/><Relationship Id="rId4" Type="http://schemas.openxmlformats.org/officeDocument/2006/relationships/hyperlink" Target="mailto:bert@ebi.ac.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26" Type="http://schemas.openxmlformats.org/officeDocument/2006/relationships/image" Target="../media/image208.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5" Type="http://schemas.openxmlformats.org/officeDocument/2006/relationships/image" Target="../media/image207.png"/><Relationship Id="rId2" Type="http://schemas.openxmlformats.org/officeDocument/2006/relationships/image" Target="../media/image184.png"/><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6.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image" Target="../media/image206.png"/><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 Id="rId27" Type="http://schemas.openxmlformats.org/officeDocument/2006/relationships/image" Target="../media/image2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hyperlink" Target="http://en.wikipedia.org/wiki/Glucose-6-phosphate_dehydrogena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3.tmp"/><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bi.ac.uk/~bert/SRR070570.ba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ebi.ac.uk/~bert/g6pd1_new_variants.tx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amigo.geneontology.org/cgi-bin/amigo/term_details?term=GO:000609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s>
</file>

<file path=ppt/slides/_rels/slide6.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image" Target="../media/image92.png"/><Relationship Id="rId42" Type="http://schemas.openxmlformats.org/officeDocument/2006/relationships/image" Target="../media/image113.png"/><Relationship Id="rId47" Type="http://schemas.openxmlformats.org/officeDocument/2006/relationships/image" Target="../media/image118.png"/><Relationship Id="rId63" Type="http://schemas.openxmlformats.org/officeDocument/2006/relationships/image" Target="../media/image134.png"/><Relationship Id="rId68" Type="http://schemas.openxmlformats.org/officeDocument/2006/relationships/image" Target="../media/image139.png"/><Relationship Id="rId84" Type="http://schemas.openxmlformats.org/officeDocument/2006/relationships/image" Target="../media/image155.png"/><Relationship Id="rId89" Type="http://schemas.openxmlformats.org/officeDocument/2006/relationships/image" Target="../media/image160.png"/><Relationship Id="rId2" Type="http://schemas.openxmlformats.org/officeDocument/2006/relationships/image" Target="../media/image73.png"/><Relationship Id="rId16" Type="http://schemas.openxmlformats.org/officeDocument/2006/relationships/image" Target="../media/image87.png"/><Relationship Id="rId29" Type="http://schemas.openxmlformats.org/officeDocument/2006/relationships/image" Target="../media/image100.png"/><Relationship Id="rId107" Type="http://schemas.openxmlformats.org/officeDocument/2006/relationships/image" Target="../media/image178.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116.png"/><Relationship Id="rId53" Type="http://schemas.openxmlformats.org/officeDocument/2006/relationships/image" Target="../media/image124.png"/><Relationship Id="rId58" Type="http://schemas.openxmlformats.org/officeDocument/2006/relationships/image" Target="../media/image129.png"/><Relationship Id="rId66" Type="http://schemas.openxmlformats.org/officeDocument/2006/relationships/image" Target="../media/image137.png"/><Relationship Id="rId74" Type="http://schemas.openxmlformats.org/officeDocument/2006/relationships/image" Target="../media/image145.png"/><Relationship Id="rId79" Type="http://schemas.openxmlformats.org/officeDocument/2006/relationships/image" Target="../media/image150.png"/><Relationship Id="rId87" Type="http://schemas.openxmlformats.org/officeDocument/2006/relationships/image" Target="../media/image158.png"/><Relationship Id="rId102" Type="http://schemas.openxmlformats.org/officeDocument/2006/relationships/image" Target="../media/image173.png"/><Relationship Id="rId110" Type="http://schemas.openxmlformats.org/officeDocument/2006/relationships/image" Target="../media/image181.png"/><Relationship Id="rId5" Type="http://schemas.openxmlformats.org/officeDocument/2006/relationships/image" Target="../media/image76.png"/><Relationship Id="rId61" Type="http://schemas.openxmlformats.org/officeDocument/2006/relationships/image" Target="../media/image132.png"/><Relationship Id="rId82" Type="http://schemas.openxmlformats.org/officeDocument/2006/relationships/image" Target="../media/image153.png"/><Relationship Id="rId90" Type="http://schemas.openxmlformats.org/officeDocument/2006/relationships/image" Target="../media/image161.png"/><Relationship Id="rId95" Type="http://schemas.openxmlformats.org/officeDocument/2006/relationships/image" Target="../media/image166.png"/><Relationship Id="rId19" Type="http://schemas.openxmlformats.org/officeDocument/2006/relationships/image" Target="../media/image9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114.png"/><Relationship Id="rId48" Type="http://schemas.openxmlformats.org/officeDocument/2006/relationships/image" Target="../media/image119.png"/><Relationship Id="rId56" Type="http://schemas.openxmlformats.org/officeDocument/2006/relationships/image" Target="../media/image127.png"/><Relationship Id="rId64" Type="http://schemas.openxmlformats.org/officeDocument/2006/relationships/image" Target="../media/image135.png"/><Relationship Id="rId69" Type="http://schemas.openxmlformats.org/officeDocument/2006/relationships/image" Target="../media/image140.png"/><Relationship Id="rId77" Type="http://schemas.openxmlformats.org/officeDocument/2006/relationships/image" Target="../media/image148.png"/><Relationship Id="rId100" Type="http://schemas.openxmlformats.org/officeDocument/2006/relationships/image" Target="../media/image171.png"/><Relationship Id="rId105" Type="http://schemas.openxmlformats.org/officeDocument/2006/relationships/image" Target="../media/image176.png"/><Relationship Id="rId8" Type="http://schemas.openxmlformats.org/officeDocument/2006/relationships/image" Target="../media/image79.png"/><Relationship Id="rId51" Type="http://schemas.openxmlformats.org/officeDocument/2006/relationships/image" Target="../media/image122.png"/><Relationship Id="rId72" Type="http://schemas.openxmlformats.org/officeDocument/2006/relationships/image" Target="../media/image143.png"/><Relationship Id="rId80" Type="http://schemas.openxmlformats.org/officeDocument/2006/relationships/image" Target="../media/image151.png"/><Relationship Id="rId85" Type="http://schemas.openxmlformats.org/officeDocument/2006/relationships/image" Target="../media/image156.png"/><Relationship Id="rId93" Type="http://schemas.openxmlformats.org/officeDocument/2006/relationships/image" Target="../media/image164.png"/><Relationship Id="rId98" Type="http://schemas.openxmlformats.org/officeDocument/2006/relationships/image" Target="../media/image169.png"/><Relationship Id="rId3" Type="http://schemas.openxmlformats.org/officeDocument/2006/relationships/image" Target="../media/image74.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7.png"/><Relationship Id="rId59" Type="http://schemas.openxmlformats.org/officeDocument/2006/relationships/image" Target="../media/image130.png"/><Relationship Id="rId67" Type="http://schemas.openxmlformats.org/officeDocument/2006/relationships/image" Target="../media/image138.png"/><Relationship Id="rId103" Type="http://schemas.openxmlformats.org/officeDocument/2006/relationships/image" Target="../media/image174.png"/><Relationship Id="rId108" Type="http://schemas.openxmlformats.org/officeDocument/2006/relationships/image" Target="../media/image179.png"/><Relationship Id="rId20" Type="http://schemas.openxmlformats.org/officeDocument/2006/relationships/image" Target="../media/image91.png"/><Relationship Id="rId41" Type="http://schemas.openxmlformats.org/officeDocument/2006/relationships/image" Target="../media/image112.png"/><Relationship Id="rId54" Type="http://schemas.openxmlformats.org/officeDocument/2006/relationships/image" Target="../media/image125.png"/><Relationship Id="rId62" Type="http://schemas.openxmlformats.org/officeDocument/2006/relationships/image" Target="../media/image133.png"/><Relationship Id="rId70" Type="http://schemas.openxmlformats.org/officeDocument/2006/relationships/image" Target="../media/image141.png"/><Relationship Id="rId75" Type="http://schemas.openxmlformats.org/officeDocument/2006/relationships/image" Target="../media/image146.png"/><Relationship Id="rId83" Type="http://schemas.openxmlformats.org/officeDocument/2006/relationships/image" Target="../media/image154.png"/><Relationship Id="rId88" Type="http://schemas.openxmlformats.org/officeDocument/2006/relationships/image" Target="../media/image159.png"/><Relationship Id="rId91" Type="http://schemas.openxmlformats.org/officeDocument/2006/relationships/image" Target="../media/image162.png"/><Relationship Id="rId96" Type="http://schemas.openxmlformats.org/officeDocument/2006/relationships/image" Target="../media/image167.png"/><Relationship Id="rId111" Type="http://schemas.openxmlformats.org/officeDocument/2006/relationships/image" Target="../media/image182.png"/><Relationship Id="rId1" Type="http://schemas.openxmlformats.org/officeDocument/2006/relationships/slideLayout" Target="../slideLayouts/slideLayout6.xml"/><Relationship Id="rId6"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49" Type="http://schemas.openxmlformats.org/officeDocument/2006/relationships/image" Target="../media/image120.png"/><Relationship Id="rId57" Type="http://schemas.openxmlformats.org/officeDocument/2006/relationships/image" Target="../media/image128.png"/><Relationship Id="rId106" Type="http://schemas.openxmlformats.org/officeDocument/2006/relationships/image" Target="../media/image177.png"/><Relationship Id="rId10" Type="http://schemas.openxmlformats.org/officeDocument/2006/relationships/image" Target="../media/image81.png"/><Relationship Id="rId31" Type="http://schemas.openxmlformats.org/officeDocument/2006/relationships/image" Target="../media/image102.png"/><Relationship Id="rId44" Type="http://schemas.openxmlformats.org/officeDocument/2006/relationships/image" Target="../media/image115.png"/><Relationship Id="rId52" Type="http://schemas.openxmlformats.org/officeDocument/2006/relationships/image" Target="../media/image123.png"/><Relationship Id="rId60" Type="http://schemas.openxmlformats.org/officeDocument/2006/relationships/image" Target="../media/image131.png"/><Relationship Id="rId65" Type="http://schemas.openxmlformats.org/officeDocument/2006/relationships/image" Target="../media/image136.png"/><Relationship Id="rId73" Type="http://schemas.openxmlformats.org/officeDocument/2006/relationships/image" Target="../media/image144.png"/><Relationship Id="rId78" Type="http://schemas.openxmlformats.org/officeDocument/2006/relationships/image" Target="../media/image149.png"/><Relationship Id="rId81" Type="http://schemas.openxmlformats.org/officeDocument/2006/relationships/image" Target="../media/image152.png"/><Relationship Id="rId86" Type="http://schemas.openxmlformats.org/officeDocument/2006/relationships/image" Target="../media/image157.png"/><Relationship Id="rId94" Type="http://schemas.openxmlformats.org/officeDocument/2006/relationships/image" Target="../media/image165.png"/><Relationship Id="rId99" Type="http://schemas.openxmlformats.org/officeDocument/2006/relationships/image" Target="../media/image170.png"/><Relationship Id="rId101" Type="http://schemas.openxmlformats.org/officeDocument/2006/relationships/image" Target="../media/image172.png"/><Relationship Id="rId4" Type="http://schemas.openxmlformats.org/officeDocument/2006/relationships/image" Target="../media/image75.png"/><Relationship Id="rId9" Type="http://schemas.openxmlformats.org/officeDocument/2006/relationships/image" Target="../media/image80.png"/><Relationship Id="rId13" Type="http://schemas.openxmlformats.org/officeDocument/2006/relationships/image" Target="../media/image84.png"/><Relationship Id="rId18" Type="http://schemas.openxmlformats.org/officeDocument/2006/relationships/image" Target="../media/image89.png"/><Relationship Id="rId39" Type="http://schemas.openxmlformats.org/officeDocument/2006/relationships/image" Target="../media/image110.png"/><Relationship Id="rId109" Type="http://schemas.openxmlformats.org/officeDocument/2006/relationships/image" Target="../media/image180.png"/><Relationship Id="rId34" Type="http://schemas.openxmlformats.org/officeDocument/2006/relationships/image" Target="../media/image105.png"/><Relationship Id="rId50" Type="http://schemas.openxmlformats.org/officeDocument/2006/relationships/image" Target="../media/image121.png"/><Relationship Id="rId55" Type="http://schemas.openxmlformats.org/officeDocument/2006/relationships/image" Target="../media/image126.png"/><Relationship Id="rId76" Type="http://schemas.openxmlformats.org/officeDocument/2006/relationships/image" Target="../media/image147.png"/><Relationship Id="rId97" Type="http://schemas.openxmlformats.org/officeDocument/2006/relationships/image" Target="../media/image168.png"/><Relationship Id="rId104" Type="http://schemas.openxmlformats.org/officeDocument/2006/relationships/image" Target="../media/image175.png"/><Relationship Id="rId7" Type="http://schemas.openxmlformats.org/officeDocument/2006/relationships/image" Target="../media/image78.png"/><Relationship Id="rId71" Type="http://schemas.openxmlformats.org/officeDocument/2006/relationships/image" Target="../media/image142.png"/><Relationship Id="rId92" Type="http://schemas.openxmlformats.org/officeDocument/2006/relationships/image" Target="../media/image163.png"/></Relationships>
</file>

<file path=ppt/slides/_rels/slide7.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5.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99.png"/><Relationship Id="rId4" Type="http://schemas.openxmlformats.org/officeDocument/2006/relationships/image" Target="../media/image98.png"/></Relationships>
</file>

<file path=ppt/slides/_rels/slide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2.png"/><Relationship Id="rId7"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subTitle" idx="1"/>
          </p:nvPr>
        </p:nvSpPr>
        <p:spPr/>
        <p:txBody>
          <a:bodyPr/>
          <a:lstStyle/>
          <a:p>
            <a:r>
              <a:rPr lang="en-US" dirty="0" smtClean="0"/>
              <a:t>Dan Bolser</a:t>
            </a:r>
          </a:p>
          <a:p>
            <a:r>
              <a:rPr lang="en-US" dirty="0" smtClean="0"/>
              <a:t>(adapted from slides by Bert Overduin)</a:t>
            </a:r>
          </a:p>
        </p:txBody>
      </p:sp>
      <p:sp>
        <p:nvSpPr>
          <p:cNvPr id="5121" name="Rectangle 2"/>
          <p:cNvSpPr>
            <a:spLocks noGrp="1" noChangeArrowheads="1"/>
          </p:cNvSpPr>
          <p:nvPr>
            <p:ph type="ctrTitle"/>
          </p:nvPr>
        </p:nvSpPr>
        <p:spPr>
          <a:xfrm>
            <a:off x="533400" y="1600200"/>
            <a:ext cx="7772400" cy="685800"/>
          </a:xfrm>
        </p:spPr>
        <p:txBody>
          <a:bodyPr/>
          <a:lstStyle/>
          <a:p>
            <a:r>
              <a:rPr lang="de-DE" dirty="0" smtClean="0"/>
              <a:t>Browsing Genomic Information with Ensembl Plants</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Expected … sooner or later</a:t>
            </a:r>
            <a:endParaRPr lang="en-US" dirty="0"/>
          </a:p>
        </p:txBody>
      </p:sp>
      <p:sp>
        <p:nvSpPr>
          <p:cNvPr id="13314" name="Content Placeholder 3"/>
          <p:cNvSpPr>
            <a:spLocks noGrp="1"/>
          </p:cNvSpPr>
          <p:nvPr>
            <p:ph idx="1"/>
          </p:nvPr>
        </p:nvSpPr>
        <p:spPr/>
        <p:txBody>
          <a:bodyPr/>
          <a:lstStyle/>
          <a:p>
            <a:r>
              <a:rPr lang="en-US" b="1" dirty="0" smtClean="0"/>
              <a:t>Barley (Hordeum vulgare)</a:t>
            </a:r>
          </a:p>
          <a:p>
            <a:r>
              <a:rPr lang="en-US" b="1" dirty="0" smtClean="0"/>
              <a:t>Potato (Solanum tuberosum)</a:t>
            </a:r>
          </a:p>
          <a:p>
            <a:r>
              <a:rPr lang="en-US" b="1" dirty="0" smtClean="0"/>
              <a:t>Bread wheat (Triticum aestivum)</a:t>
            </a:r>
          </a:p>
          <a:p>
            <a:r>
              <a:rPr lang="en-US" dirty="0" smtClean="0"/>
              <a:t>Medicago (Medicago truncatula)</a:t>
            </a:r>
          </a:p>
          <a:p>
            <a:r>
              <a:rPr lang="en-US" dirty="0" smtClean="0"/>
              <a:t>Pigeon pea (Cajanus cajan)</a:t>
            </a:r>
          </a:p>
          <a:p>
            <a:r>
              <a:rPr lang="en-US" dirty="0" smtClean="0"/>
              <a:t>Papaya (Carica papaya)</a:t>
            </a:r>
          </a:p>
          <a:p>
            <a:r>
              <a:rPr lang="en-US" dirty="0" smtClean="0"/>
              <a:t>Cucumber (Cucumus sativus)</a:t>
            </a:r>
          </a:p>
          <a:p>
            <a:r>
              <a:rPr lang="en-US" dirty="0" smtClean="0"/>
              <a:t>Domesticated apple (Malus x domestica Borkh.)</a:t>
            </a:r>
          </a:p>
          <a:p>
            <a:r>
              <a:rPr lang="en-US" dirty="0" smtClean="0"/>
              <a:t>Woodland strawberry (Fragaria vesca)</a:t>
            </a:r>
          </a:p>
          <a:p>
            <a:r>
              <a:rPr lang="en-US" dirty="0" smtClean="0"/>
              <a:t>Norway Spruce (Picea abies) (18 Gb!)</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518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Access to data</a:t>
            </a:r>
            <a:endParaRPr lang="en-US" dirty="0"/>
          </a:p>
        </p:txBody>
      </p:sp>
      <p:sp>
        <p:nvSpPr>
          <p:cNvPr id="13314" name="Content Placeholder 3"/>
          <p:cNvSpPr>
            <a:spLocks noGrp="1"/>
          </p:cNvSpPr>
          <p:nvPr>
            <p:ph idx="1"/>
          </p:nvPr>
        </p:nvSpPr>
        <p:spPr/>
        <p:txBody>
          <a:bodyPr/>
          <a:lstStyle/>
          <a:p>
            <a:r>
              <a:rPr lang="en-US" dirty="0" smtClean="0"/>
              <a:t>Web browser</a:t>
            </a:r>
          </a:p>
          <a:p>
            <a:pPr lvl="1"/>
            <a:r>
              <a:rPr lang="en-US" dirty="0" smtClean="0">
                <a:hlinkClick r:id="rId2"/>
              </a:rPr>
              <a:t>http://plants.ensembl.org</a:t>
            </a:r>
            <a:endParaRPr lang="en-US" dirty="0" smtClean="0"/>
          </a:p>
          <a:p>
            <a:r>
              <a:rPr lang="en-US" dirty="0" smtClean="0"/>
              <a:t>BioMart</a:t>
            </a:r>
          </a:p>
          <a:p>
            <a:pPr lvl="1"/>
            <a:r>
              <a:rPr lang="en-US" dirty="0" smtClean="0">
                <a:hlinkClick r:id="rId3"/>
              </a:rPr>
              <a:t>http://plants.ensembl.org/biomart/martview/</a:t>
            </a:r>
            <a:r>
              <a:rPr lang="en-US" dirty="0" smtClean="0"/>
              <a:t> </a:t>
            </a:r>
          </a:p>
          <a:p>
            <a:r>
              <a:rPr lang="en-US" dirty="0" smtClean="0"/>
              <a:t>FTP</a:t>
            </a:r>
          </a:p>
          <a:p>
            <a:pPr lvl="1"/>
            <a:r>
              <a:rPr lang="en-US" dirty="0" smtClean="0">
                <a:hlinkClick r:id="rId4" action="ppaction://hlinkfile"/>
              </a:rPr>
              <a:t>ftp://ftp.ensemblgenomes.org/pub/plants/</a:t>
            </a:r>
            <a:r>
              <a:rPr lang="en-US" dirty="0" smtClean="0"/>
              <a:t> </a:t>
            </a:r>
          </a:p>
          <a:p>
            <a:pPr lvl="1"/>
            <a:r>
              <a:rPr lang="en-US" dirty="0" smtClean="0">
                <a:hlinkClick r:id="rId5"/>
              </a:rPr>
              <a:t>http://plants.ensembl.org/info/data/ftp/</a:t>
            </a:r>
            <a:r>
              <a:rPr lang="en-US" dirty="0" smtClean="0"/>
              <a:t> </a:t>
            </a:r>
          </a:p>
          <a:p>
            <a:r>
              <a:rPr lang="en-US" dirty="0" smtClean="0"/>
              <a:t>Public MySQL server</a:t>
            </a:r>
          </a:p>
          <a:p>
            <a:pPr lvl="1"/>
            <a:r>
              <a:rPr lang="en-US" dirty="0" smtClean="0"/>
              <a:t>mysql.ebi.ac.uk:4157:anonymous</a:t>
            </a:r>
          </a:p>
          <a:p>
            <a:r>
              <a:rPr lang="en-US" dirty="0" smtClean="0"/>
              <a:t>Ensembl APIs</a:t>
            </a:r>
          </a:p>
          <a:p>
            <a:pPr lvl="1"/>
            <a:r>
              <a:rPr lang="en-US" dirty="0" smtClean="0">
                <a:hlinkClick r:id="rId6"/>
              </a:rPr>
              <a:t>http://plants.ensembl.org/info/docs/api/</a:t>
            </a:r>
            <a:r>
              <a:rPr lang="en-US" dirty="0" smtClean="0"/>
              <a:t> </a:t>
            </a:r>
          </a:p>
          <a:p>
            <a:pPr lvl="1"/>
            <a:r>
              <a:rPr lang="en-US" dirty="0">
                <a:hlinkClick r:id="rId7"/>
              </a:rPr>
              <a:t>http://beta.rest.ensembl.org</a:t>
            </a:r>
            <a:r>
              <a:rPr lang="en-US" dirty="0" smtClean="0">
                <a:hlinkClick r:id="rId7"/>
              </a:rPr>
              <a:t>/</a:t>
            </a:r>
            <a:endParaRPr lang="en-US" dirty="0" smtClean="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7303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BioMart</a:t>
            </a:r>
            <a:endParaRPr lang="en-US" dirty="0"/>
          </a:p>
        </p:txBody>
      </p:sp>
      <p:sp>
        <p:nvSpPr>
          <p:cNvPr id="13314" name="Content Placeholder 3"/>
          <p:cNvSpPr>
            <a:spLocks noGrp="1"/>
          </p:cNvSpPr>
          <p:nvPr>
            <p:ph idx="1"/>
          </p:nvPr>
        </p:nvSpPr>
        <p:spPr/>
        <p:txBody>
          <a:bodyPr/>
          <a:lstStyle/>
          <a:p>
            <a:r>
              <a:rPr lang="en-US" dirty="0" smtClean="0"/>
              <a:t>Data retrieval tool</a:t>
            </a:r>
          </a:p>
          <a:p>
            <a:r>
              <a:rPr lang="en-US" dirty="0" smtClean="0"/>
              <a:t>Originally developed for Ensembl (</a:t>
            </a:r>
            <a:r>
              <a:rPr lang="en-US" dirty="0" err="1" smtClean="0"/>
              <a:t>EnsMart</a:t>
            </a:r>
            <a:r>
              <a:rPr lang="en-US" dirty="0" smtClean="0"/>
              <a:t>)</a:t>
            </a:r>
          </a:p>
          <a:p>
            <a:r>
              <a:rPr lang="en-US" dirty="0" smtClean="0"/>
              <a:t>Now used by many large data resources</a:t>
            </a:r>
          </a:p>
          <a:p>
            <a:r>
              <a:rPr lang="en-US" dirty="0" smtClean="0"/>
              <a:t>Integrated with several widely used software packages, e.g. Galaxy, </a:t>
            </a:r>
            <a:r>
              <a:rPr lang="en-US" dirty="0" err="1" smtClean="0"/>
              <a:t>BioConductor</a:t>
            </a:r>
            <a:endParaRPr lang="en-US" dirty="0" smtClean="0"/>
          </a:p>
          <a:p>
            <a:r>
              <a:rPr lang="en-US" dirty="0" smtClean="0"/>
              <a:t>Joint project between the European Bioinformatics Institute (EBI) and the Ontario Institute for Cancer Research (OICR)</a:t>
            </a:r>
          </a:p>
          <a:p>
            <a:r>
              <a:rPr lang="en-US" dirty="0" smtClean="0"/>
              <a:t>Central portal: </a:t>
            </a:r>
            <a:r>
              <a:rPr lang="en-US" dirty="0" smtClean="0">
                <a:hlinkClick r:id="rId2"/>
              </a:rPr>
              <a:t>http://www.biomart.org</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062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Help</a:t>
            </a:r>
            <a:endParaRPr lang="en-US" dirty="0"/>
          </a:p>
        </p:txBody>
      </p:sp>
      <p:sp>
        <p:nvSpPr>
          <p:cNvPr id="13314" name="Content Placeholder 3"/>
          <p:cNvSpPr>
            <a:spLocks noGrp="1"/>
          </p:cNvSpPr>
          <p:nvPr>
            <p:ph idx="1"/>
          </p:nvPr>
        </p:nvSpPr>
        <p:spPr/>
        <p:txBody>
          <a:bodyPr/>
          <a:lstStyle/>
          <a:p>
            <a:r>
              <a:rPr lang="en-US" dirty="0" smtClean="0"/>
              <a:t>Helpdesk                                                      </a:t>
            </a:r>
            <a:r>
              <a:rPr lang="en-US" dirty="0" smtClean="0">
                <a:hlinkClick r:id="rId2"/>
              </a:rPr>
              <a:t>helpdesk@ensemblgenomes.org</a:t>
            </a:r>
            <a:endParaRPr lang="en-US" dirty="0" smtClean="0"/>
          </a:p>
          <a:p>
            <a:endParaRPr lang="en-US" dirty="0" smtClean="0"/>
          </a:p>
          <a:p>
            <a:r>
              <a:rPr lang="en-US" dirty="0" smtClean="0"/>
              <a:t>Mailing lists </a:t>
            </a:r>
            <a:r>
              <a:rPr lang="en-US" dirty="0" smtClean="0">
                <a:hlinkClick r:id="rId3"/>
              </a:rPr>
              <a:t>http://plants.ensembl.org/info/about/contact/mailing.html</a:t>
            </a:r>
            <a:endParaRPr lang="en-US" dirty="0" smtClean="0"/>
          </a:p>
          <a:p>
            <a:endParaRPr lang="en-US" dirty="0" smtClean="0"/>
          </a:p>
          <a:p>
            <a:r>
              <a:rPr lang="en-US" dirty="0" smtClean="0"/>
              <a:t>YouTube and YouKu (</a:t>
            </a:r>
            <a:r>
              <a:rPr lang="en-US" dirty="0" err="1" smtClean="0"/>
              <a:t>优酷网</a:t>
            </a:r>
            <a:r>
              <a:rPr lang="en-US" dirty="0" smtClean="0"/>
              <a:t>) channels </a:t>
            </a:r>
            <a:r>
              <a:rPr lang="en-US" dirty="0" smtClean="0">
                <a:hlinkClick r:id="rId4"/>
              </a:rPr>
              <a:t>http://www.youtube.com/user/EnsemblHelpdesk</a:t>
            </a:r>
            <a:r>
              <a:rPr lang="en-US" dirty="0"/>
              <a:t> </a:t>
            </a:r>
            <a:r>
              <a:rPr lang="en-US" dirty="0" smtClean="0">
                <a:hlinkClick r:id="rId5"/>
              </a:rPr>
              <a:t>http://u.youku.com/user_show/uid_Ensemblhelpdesk</a:t>
            </a:r>
            <a:endParaRPr lang="en-US" dirty="0" smtClean="0"/>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110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Workshops</a:t>
            </a:r>
            <a:endParaRPr lang="en-US" dirty="0"/>
          </a:p>
        </p:txBody>
      </p:sp>
      <p:sp>
        <p:nvSpPr>
          <p:cNvPr id="13314" name="Content Placeholder 3"/>
          <p:cNvSpPr>
            <a:spLocks noGrp="1"/>
          </p:cNvSpPr>
          <p:nvPr>
            <p:ph idx="1"/>
          </p:nvPr>
        </p:nvSpPr>
        <p:spPr/>
        <p:txBody>
          <a:bodyPr/>
          <a:lstStyle/>
          <a:p>
            <a:r>
              <a:rPr lang="en-US" dirty="0" smtClean="0"/>
              <a:t>Browser (0.5-2 days) and API (1-3 days) workshops</a:t>
            </a:r>
          </a:p>
          <a:p>
            <a:r>
              <a:rPr lang="en-US" dirty="0" smtClean="0"/>
              <a:t>Combination of lectures and hands-on exercises </a:t>
            </a:r>
          </a:p>
          <a:p>
            <a:r>
              <a:rPr lang="en-US" dirty="0" smtClean="0"/>
              <a:t>Advertised on </a:t>
            </a:r>
            <a:r>
              <a:rPr lang="en-US" dirty="0" smtClean="0">
                <a:hlinkClick r:id="rId2"/>
              </a:rPr>
              <a:t>http://www.ensembl.info/workshops/calendar/</a:t>
            </a:r>
            <a:r>
              <a:rPr lang="en-US" dirty="0" smtClean="0"/>
              <a:t> </a:t>
            </a:r>
          </a:p>
          <a:p>
            <a:endParaRPr lang="en-US" dirty="0" smtClean="0"/>
          </a:p>
          <a:p>
            <a:r>
              <a:rPr lang="en-US" dirty="0" smtClean="0"/>
              <a:t>You can host your own workshop! </a:t>
            </a:r>
          </a:p>
          <a:p>
            <a:r>
              <a:rPr lang="en-US" dirty="0" smtClean="0"/>
              <a:t>For academic institutions there is no fee, apart from the instructor’s expenses</a:t>
            </a:r>
          </a:p>
          <a:p>
            <a:r>
              <a:rPr lang="en-US" dirty="0" smtClean="0"/>
              <a:t>You only need a computer room and participants </a:t>
            </a:r>
          </a:p>
          <a:p>
            <a:r>
              <a:rPr lang="en-US" dirty="0" smtClean="0"/>
              <a:t>You can get more info from </a:t>
            </a:r>
            <a:r>
              <a:rPr lang="en-US" dirty="0" smtClean="0">
                <a:hlinkClick r:id="rId3"/>
              </a:rPr>
              <a:t>helpdesk@ensembl.org</a:t>
            </a:r>
            <a:r>
              <a:rPr lang="en-US" dirty="0" smtClean="0"/>
              <a:t> or </a:t>
            </a:r>
            <a:r>
              <a:rPr lang="en-US" dirty="0" smtClean="0">
                <a:hlinkClick r:id="rId4"/>
              </a:rPr>
              <a:t>bert@ebi.ac.uk</a:t>
            </a:r>
            <a:endParaRPr lang="en-US" dirty="0" smtClean="0"/>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170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104" y="1149076"/>
            <a:ext cx="8607141" cy="4559848"/>
            <a:chOff x="269104" y="1401602"/>
            <a:chExt cx="8607141" cy="455984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04"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046"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990"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934"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878"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3822"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0766"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708"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104" y="2563306"/>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9222"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7371" y="2567274"/>
              <a:ext cx="9985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2666" y="256330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6878" y="256330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4126" y="256727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246"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77706"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104"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49224" y="3725006"/>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67372"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72665"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16878" y="373458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24125" y="372500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0765" y="372500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77705" y="372500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2664" y="488671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16876" y="488671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p:nvPr>
        </p:nvSpPr>
        <p:spPr/>
        <p:txBody>
          <a:bodyPr/>
          <a:lstStyle/>
          <a:p>
            <a:r>
              <a:rPr lang="en-GB" dirty="0" smtClean="0"/>
              <a:t>Ensembl Genomes</a:t>
            </a:r>
            <a:endParaRPr lang="en-GB" dirty="0"/>
          </a:p>
        </p:txBody>
      </p:sp>
    </p:spTree>
    <p:extLst>
      <p:ext uri="{BB962C8B-B14F-4D97-AF65-F5344CB8AC3E}">
        <p14:creationId xmlns:p14="http://schemas.microsoft.com/office/powerpoint/2010/main" val="3653016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2209800"/>
            <a:ext cx="7772400" cy="914400"/>
          </a:xfrm>
        </p:spPr>
        <p:txBody>
          <a:bodyPr/>
          <a:lstStyle/>
          <a:p>
            <a:pPr algn="ctr"/>
            <a:r>
              <a:rPr lang="en-US" sz="9600" dirty="0">
                <a:solidFill>
                  <a:srgbClr val="000000"/>
                </a:solidFill>
                <a:latin typeface="Arial" charset="0"/>
                <a:ea typeface="ＭＳ Ｐゴシック" charset="0"/>
                <a:cs typeface="ＭＳ Ｐゴシック" charset="0"/>
              </a:rPr>
              <a:t>Tutorial</a:t>
            </a:r>
          </a:p>
        </p:txBody>
      </p:sp>
    </p:spTree>
    <p:extLst>
      <p:ext uri="{BB962C8B-B14F-4D97-AF65-F5344CB8AC3E}">
        <p14:creationId xmlns:p14="http://schemas.microsoft.com/office/powerpoint/2010/main" val="414891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Tutorial objectives</a:t>
            </a:r>
            <a:endParaRPr lang="en-US" dirty="0"/>
          </a:p>
        </p:txBody>
      </p:sp>
      <p:sp>
        <p:nvSpPr>
          <p:cNvPr id="13314" name="Content Placeholder 3"/>
          <p:cNvSpPr>
            <a:spLocks noGrp="1"/>
          </p:cNvSpPr>
          <p:nvPr>
            <p:ph idx="1"/>
          </p:nvPr>
        </p:nvSpPr>
        <p:spPr/>
        <p:txBody>
          <a:bodyPr/>
          <a:lstStyle/>
          <a:p>
            <a:pPr marL="0" indent="0">
              <a:buNone/>
            </a:pPr>
            <a:r>
              <a:rPr lang="en-US" dirty="0" smtClean="0"/>
              <a:t>After this tutorial you should be able to:</a:t>
            </a:r>
          </a:p>
          <a:p>
            <a:r>
              <a:rPr lang="en-US" dirty="0" smtClean="0"/>
              <a:t>Search and navigate the Ensembl Plants website.</a:t>
            </a:r>
          </a:p>
          <a:p>
            <a:r>
              <a:rPr lang="en-US" dirty="0" smtClean="0"/>
              <a:t>Understand Ensembl Plants annotation.</a:t>
            </a:r>
          </a:p>
          <a:p>
            <a:r>
              <a:rPr lang="en-US" dirty="0" smtClean="0"/>
              <a:t>How to attach and visualize your BAM and VCF data.</a:t>
            </a:r>
          </a:p>
          <a:p>
            <a:r>
              <a:rPr lang="en-US" dirty="0" smtClean="0">
                <a:solidFill>
                  <a:schemeClr val="tx1">
                    <a:lumMod val="65000"/>
                    <a:lumOff val="35000"/>
                  </a:schemeClr>
                </a:solidFill>
              </a:rPr>
              <a:t>Retrieve Ensembl Plants data using BioMart.</a:t>
            </a:r>
          </a:p>
          <a:p>
            <a:r>
              <a:rPr lang="en-US" dirty="0" smtClean="0"/>
              <a:t>Know where to find help and documentation.</a:t>
            </a:r>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46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Background: G6PD</a:t>
            </a:r>
            <a:endParaRPr lang="en-US" dirty="0"/>
          </a:p>
        </p:txBody>
      </p:sp>
      <p:sp>
        <p:nvSpPr>
          <p:cNvPr id="13314" name="Content Placeholder 3"/>
          <p:cNvSpPr>
            <a:spLocks noGrp="1"/>
          </p:cNvSpPr>
          <p:nvPr>
            <p:ph idx="1"/>
          </p:nvPr>
        </p:nvSpPr>
        <p:spPr/>
        <p:txBody>
          <a:bodyPr/>
          <a:lstStyle/>
          <a:p>
            <a:pPr marL="0" indent="0">
              <a:buNone/>
            </a:pPr>
            <a:r>
              <a:rPr lang="en-US" sz="2000" b="1" dirty="0" smtClean="0"/>
              <a:t>Glucose-6-phosphate dehydrogenase </a:t>
            </a:r>
            <a:r>
              <a:rPr lang="en-US" sz="2000" dirty="0" smtClean="0"/>
              <a:t>(G6PD or G6PDH) is a cytosolic enzyme in the pentose phosphate pathway, a metabolic pathway that supplies reducing energy to cells by maintaining the level of the co-enzyme nicotinamide adenine dinucleotide phosphate (NADPH).</a:t>
            </a:r>
          </a:p>
          <a:p>
            <a:endParaRPr lang="en-US" dirty="0" smtClean="0"/>
          </a:p>
          <a:p>
            <a:endParaRPr lang="en-US" dirty="0" smtClean="0"/>
          </a:p>
          <a:p>
            <a:endParaRPr lang="en-US" dirty="0" smtClean="0"/>
          </a:p>
          <a:p>
            <a:endParaRPr lang="en-US" dirty="0" smtClean="0"/>
          </a:p>
          <a:p>
            <a:pPr marL="0" indent="0">
              <a:buNone/>
            </a:pPr>
            <a:r>
              <a:rPr lang="en-US" sz="2000" dirty="0" smtClean="0"/>
              <a:t>G6PD is widely distributed in many species from bacteria to humans. In higher plants, several isoforms of G6PDH have been reported, which are localized in the cytosol, the plastidic stroma, and peroxisomes.</a:t>
            </a:r>
          </a:p>
          <a:p>
            <a:r>
              <a:rPr lang="en-US" sz="2000" dirty="0" smtClean="0">
                <a:hlinkClick r:id="rId2"/>
              </a:rPr>
              <a:t>http://en.wikipedia.org/wiki/Glucose-6-phosphate_dehydrogenase</a:t>
            </a:r>
            <a:r>
              <a:rPr lang="en-US" sz="2000" dirty="0" smtClean="0"/>
              <a:t> </a:t>
            </a:r>
            <a:endParaRPr lang="en-US" sz="2000"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3"/>
          <a:stretch>
            <a:fillRect/>
          </a:stretch>
        </p:blipFill>
        <p:spPr>
          <a:xfrm>
            <a:off x="2091551" y="2427536"/>
            <a:ext cx="4960898" cy="1481282"/>
          </a:xfrm>
          <a:prstGeom prst="rect">
            <a:avLst/>
          </a:prstGeom>
        </p:spPr>
      </p:pic>
    </p:spTree>
    <p:extLst>
      <p:ext uri="{BB962C8B-B14F-4D97-AF65-F5344CB8AC3E}">
        <p14:creationId xmlns:p14="http://schemas.microsoft.com/office/powerpoint/2010/main" val="157840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9921"/>
            <a:ext cx="9138198" cy="6858000"/>
          </a:xfrm>
          <a:prstGeom prst="rect">
            <a:avLst/>
          </a:prstGeom>
        </p:spPr>
      </p:pic>
      <p:sp>
        <p:nvSpPr>
          <p:cNvPr id="33795" name="Rounded Rectangular Callout 5"/>
          <p:cNvSpPr>
            <a:spLocks noChangeArrowheads="1"/>
          </p:cNvSpPr>
          <p:nvPr/>
        </p:nvSpPr>
        <p:spPr bwMode="auto">
          <a:xfrm>
            <a:off x="4275800" y="1713290"/>
            <a:ext cx="1828800" cy="762000"/>
          </a:xfrm>
          <a:prstGeom prst="wedgeRoundRectCallout">
            <a:avLst>
              <a:gd name="adj1" fmla="val -47992"/>
              <a:gd name="adj2" fmla="val 83290"/>
              <a:gd name="adj3" fmla="val 16667"/>
            </a:avLst>
          </a:prstGeom>
          <a:solidFill>
            <a:srgbClr val="FFFF00"/>
          </a:solidFill>
          <a:ln w="9525">
            <a:solidFill>
              <a:schemeClr val="tx1"/>
            </a:solidFill>
            <a:round/>
            <a:headEnd/>
            <a:tailEnd/>
          </a:ln>
        </p:spPr>
        <p:txBody>
          <a:bodyPr/>
          <a:lstStyle/>
          <a:p>
            <a:pPr algn="ctr"/>
            <a:r>
              <a:rPr lang="en-US" sz="2200" dirty="0"/>
              <a:t>Species pages</a:t>
            </a:r>
            <a:endParaRPr lang="en-US" sz="2200" i="1" dirty="0"/>
          </a:p>
        </p:txBody>
      </p:sp>
      <p:sp>
        <p:nvSpPr>
          <p:cNvPr id="33796" name="Rounded Rectangular Callout 6"/>
          <p:cNvSpPr>
            <a:spLocks noChangeArrowheads="1"/>
          </p:cNvSpPr>
          <p:nvPr/>
        </p:nvSpPr>
        <p:spPr bwMode="auto">
          <a:xfrm>
            <a:off x="2363260" y="3870013"/>
            <a:ext cx="2133600" cy="762000"/>
          </a:xfrm>
          <a:prstGeom prst="wedgeRoundRectCallout">
            <a:avLst>
              <a:gd name="adj1" fmla="val -47449"/>
              <a:gd name="adj2" fmla="val 85894"/>
              <a:gd name="adj3" fmla="val 16667"/>
            </a:avLst>
          </a:prstGeom>
          <a:solidFill>
            <a:srgbClr val="FFFF00"/>
          </a:solidFill>
          <a:ln w="9525">
            <a:solidFill>
              <a:schemeClr val="tx1"/>
            </a:solidFill>
            <a:round/>
            <a:headEnd/>
            <a:tailEnd/>
          </a:ln>
        </p:spPr>
        <p:txBody>
          <a:bodyPr/>
          <a:lstStyle/>
          <a:p>
            <a:pPr algn="ctr"/>
            <a:r>
              <a:rPr lang="en-US" sz="2200" dirty="0"/>
              <a:t>Info on current release</a:t>
            </a:r>
            <a:endParaRPr lang="en-US" sz="2200" i="1" dirty="0"/>
          </a:p>
        </p:txBody>
      </p:sp>
      <p:sp>
        <p:nvSpPr>
          <p:cNvPr id="15" name="Rounded Rectangular Callout 2"/>
          <p:cNvSpPr>
            <a:spLocks noChangeArrowheads="1"/>
          </p:cNvSpPr>
          <p:nvPr/>
        </p:nvSpPr>
        <p:spPr bwMode="auto">
          <a:xfrm>
            <a:off x="3398082" y="1189391"/>
            <a:ext cx="1828800" cy="457200"/>
          </a:xfrm>
          <a:prstGeom prst="wedgeRoundRectCallout">
            <a:avLst>
              <a:gd name="adj1" fmla="val -51081"/>
              <a:gd name="adj2" fmla="val -104497"/>
              <a:gd name="adj3" fmla="val 16667"/>
            </a:avLst>
          </a:prstGeom>
          <a:solidFill>
            <a:srgbClr val="FFFF00"/>
          </a:solidFill>
          <a:ln w="9525">
            <a:solidFill>
              <a:schemeClr val="tx1"/>
            </a:solidFill>
            <a:round/>
            <a:headEnd/>
            <a:tailEnd/>
          </a:ln>
        </p:spPr>
        <p:txBody>
          <a:bodyPr/>
          <a:lstStyle/>
          <a:p>
            <a:pPr algn="ctr"/>
            <a:r>
              <a:rPr lang="en-US" sz="2200" dirty="0" smtClean="0"/>
              <a:t>Search</a:t>
            </a:r>
            <a:endParaRPr lang="en-US" sz="2200" i="1" dirty="0"/>
          </a:p>
        </p:txBody>
      </p:sp>
    </p:spTree>
    <p:extLst>
      <p:ext uri="{BB962C8B-B14F-4D97-AF65-F5344CB8AC3E}">
        <p14:creationId xmlns:p14="http://schemas.microsoft.com/office/powerpoint/2010/main" val="408390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Outline of workshop</a:t>
            </a:r>
            <a:endParaRPr lang="en-US" dirty="0"/>
          </a:p>
        </p:txBody>
      </p:sp>
      <p:sp>
        <p:nvSpPr>
          <p:cNvPr id="13314" name="Content Placeholder 3"/>
          <p:cNvSpPr>
            <a:spLocks noGrp="1"/>
          </p:cNvSpPr>
          <p:nvPr>
            <p:ph idx="1"/>
          </p:nvPr>
        </p:nvSpPr>
        <p:spPr/>
        <p:txBody>
          <a:bodyPr/>
          <a:lstStyle/>
          <a:p>
            <a:r>
              <a:rPr lang="en-US" dirty="0" smtClean="0"/>
              <a:t>Brief introduction to Ensembl Plants</a:t>
            </a:r>
          </a:p>
          <a:p>
            <a:pPr lvl="1"/>
            <a:r>
              <a:rPr lang="en-US" dirty="0" smtClean="0"/>
              <a:t>History</a:t>
            </a:r>
          </a:p>
          <a:p>
            <a:pPr lvl="1"/>
            <a:r>
              <a:rPr lang="en-US" dirty="0" smtClean="0"/>
              <a:t>Content</a:t>
            </a:r>
          </a:p>
          <a:p>
            <a:r>
              <a:rPr lang="en-US" dirty="0" smtClean="0"/>
              <a:t>Tutorial (~1:30h)</a:t>
            </a:r>
          </a:p>
          <a:p>
            <a:pPr lvl="1"/>
            <a:r>
              <a:rPr lang="en-US" dirty="0" smtClean="0"/>
              <a:t>Interactive exercises and answers…</a:t>
            </a:r>
          </a:p>
          <a:p>
            <a:r>
              <a:rPr lang="en-US" dirty="0" smtClean="0"/>
              <a:t>Presentation:</a:t>
            </a:r>
          </a:p>
          <a:p>
            <a:pPr lvl="1"/>
            <a:r>
              <a:rPr lang="en-US" dirty="0" smtClean="0"/>
              <a:t>Triticeae data in Ensembl Plants</a:t>
            </a:r>
            <a:endParaRPr lang="en-US" dirty="0" smtClean="0"/>
          </a:p>
          <a:p>
            <a:pPr lvl="2"/>
            <a:r>
              <a:rPr lang="en-US" smtClean="0"/>
              <a:t>Wheat</a:t>
            </a:r>
            <a:endParaRPr lang="en-US" dirty="0" smtClean="0"/>
          </a:p>
          <a:p>
            <a:pPr lvl="2"/>
            <a:r>
              <a:rPr lang="en-US" dirty="0" smtClean="0"/>
              <a:t>B</a:t>
            </a:r>
            <a:r>
              <a:rPr lang="en-US" dirty="0" smtClean="0"/>
              <a:t>arley</a:t>
            </a:r>
            <a:endParaRPr lang="en-US" dirty="0"/>
          </a:p>
          <a:p>
            <a:endParaRPr lang="en-US" dirty="0" smtClean="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4204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1</a:t>
            </a:r>
          </a:p>
        </p:txBody>
      </p:sp>
      <p:sp>
        <p:nvSpPr>
          <p:cNvPr id="13314" name="Content Placeholder 3"/>
          <p:cNvSpPr>
            <a:spLocks noGrp="1"/>
          </p:cNvSpPr>
          <p:nvPr>
            <p:ph idx="1"/>
          </p:nvPr>
        </p:nvSpPr>
        <p:spPr>
          <a:xfrm>
            <a:off x="457200" y="1219200"/>
            <a:ext cx="8229600" cy="4800600"/>
          </a:xfrm>
        </p:spPr>
        <p:txBody>
          <a:bodyPr/>
          <a:lstStyle/>
          <a:p>
            <a:pPr marL="342900">
              <a:spcBef>
                <a:spcPct val="0"/>
              </a:spcBef>
              <a:spcAft>
                <a:spcPts val="600"/>
              </a:spcAft>
              <a:buFont typeface="Wingdings" charset="0"/>
              <a:buChar char="8"/>
              <a:defRPr/>
            </a:pPr>
            <a:r>
              <a:rPr lang="en-US" sz="2000" dirty="0" smtClean="0">
                <a:latin typeface="Arial" charset="0"/>
                <a:ea typeface="ＭＳ Ｐゴシック" charset="0"/>
                <a:cs typeface="ＭＳ Ｐゴシック" charset="0"/>
              </a:rPr>
              <a:t>Go to the Ensembl Plants homepage (</a:t>
            </a:r>
            <a:r>
              <a:rPr lang="en-US" sz="2000" dirty="0" smtClean="0">
                <a:solidFill>
                  <a:srgbClr val="800000"/>
                </a:solidFill>
                <a:latin typeface="Arial" charset="0"/>
                <a:ea typeface="ＭＳ Ｐゴシック" charset="0"/>
                <a:cs typeface="ＭＳ Ｐゴシック" charset="0"/>
                <a:hlinkClick r:id="rId2"/>
              </a:rPr>
              <a:t>http://</a:t>
            </a:r>
            <a:r>
              <a:rPr lang="en-US" sz="2000" dirty="0" smtClean="0">
                <a:solidFill>
                  <a:srgbClr val="800000"/>
                </a:solidFill>
                <a:latin typeface="Arial" charset="0"/>
                <a:cs typeface="ＭＳ Ｐゴシック" charset="0"/>
                <a:hlinkClick r:id="rId2"/>
              </a:rPr>
              <a:t>plants</a:t>
            </a:r>
            <a:r>
              <a:rPr lang="en-US" sz="2000" dirty="0" smtClean="0">
                <a:solidFill>
                  <a:srgbClr val="800000"/>
                </a:solidFill>
                <a:latin typeface="Arial" charset="0"/>
                <a:ea typeface="ＭＳ Ｐゴシック" charset="0"/>
                <a:cs typeface="ＭＳ Ｐゴシック" charset="0"/>
                <a:hlinkClick r:id="rId2"/>
              </a:rPr>
              <a:t>.ensembl.org</a:t>
            </a:r>
            <a:r>
              <a:rPr lang="en-US" sz="2000" dirty="0" smtClean="0">
                <a:solidFill>
                  <a:srgbClr val="000000"/>
                </a:solidFill>
                <a:latin typeface="Arial" charset="0"/>
                <a:ea typeface="ＭＳ Ｐゴシック" charset="0"/>
                <a:cs typeface="ＭＳ Ｐゴシック" charset="0"/>
              </a:rPr>
              <a:t>).</a:t>
            </a:r>
          </a:p>
          <a:p>
            <a:pPr marL="342900">
              <a:spcBef>
                <a:spcPct val="0"/>
              </a:spcBef>
              <a:spcAft>
                <a:spcPts val="600"/>
              </a:spcAft>
              <a:buFont typeface="Wingdings" charset="0"/>
              <a:buChar char="8"/>
              <a:defRPr/>
            </a:pPr>
            <a:endParaRPr lang="en-US" sz="2000" dirty="0" smtClean="0">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is the current release (version) of Ensembl Plants?</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On which data are the genome sequence and gene annotation for Arabidopsis thaliana based?</a:t>
            </a: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0964"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539552" y="325794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539552" y="1843236"/>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70859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5842" name="Rounded Rectangular Callout 2"/>
          <p:cNvSpPr>
            <a:spLocks noChangeArrowheads="1"/>
          </p:cNvSpPr>
          <p:nvPr/>
        </p:nvSpPr>
        <p:spPr bwMode="auto">
          <a:xfrm>
            <a:off x="3695425" y="908720"/>
            <a:ext cx="1828800" cy="457200"/>
          </a:xfrm>
          <a:prstGeom prst="wedgeRoundRectCallout">
            <a:avLst>
              <a:gd name="adj1" fmla="val -48912"/>
              <a:gd name="adj2" fmla="val -91477"/>
              <a:gd name="adj3" fmla="val 16667"/>
            </a:avLst>
          </a:prstGeom>
          <a:solidFill>
            <a:srgbClr val="FFFF00"/>
          </a:solidFill>
          <a:ln w="9525">
            <a:solidFill>
              <a:schemeClr val="tx1"/>
            </a:solidFill>
            <a:round/>
            <a:headEnd/>
            <a:tailEnd/>
          </a:ln>
        </p:spPr>
        <p:txBody>
          <a:bodyPr/>
          <a:lstStyle/>
          <a:p>
            <a:pPr algn="ctr"/>
            <a:r>
              <a:rPr lang="en-US" sz="2200" dirty="0" smtClean="0"/>
              <a:t>Gene tab</a:t>
            </a:r>
            <a:endParaRPr lang="en-US" sz="2200" i="1" dirty="0"/>
          </a:p>
        </p:txBody>
      </p:sp>
      <p:sp>
        <p:nvSpPr>
          <p:cNvPr id="35843" name="Rounded Rectangular Callout 3"/>
          <p:cNvSpPr>
            <a:spLocks noChangeArrowheads="1"/>
          </p:cNvSpPr>
          <p:nvPr/>
        </p:nvSpPr>
        <p:spPr bwMode="auto">
          <a:xfrm>
            <a:off x="4187003" y="2945105"/>
            <a:ext cx="1828800" cy="457200"/>
          </a:xfrm>
          <a:prstGeom prst="wedgeRoundRectCallout">
            <a:avLst>
              <a:gd name="adj1" fmla="val 48310"/>
              <a:gd name="adj2" fmla="val -82528"/>
              <a:gd name="adj3" fmla="val 16667"/>
            </a:avLst>
          </a:prstGeom>
          <a:solidFill>
            <a:srgbClr val="FFFF00"/>
          </a:solidFill>
          <a:ln w="9525">
            <a:solidFill>
              <a:schemeClr val="tx1"/>
            </a:solidFill>
            <a:round/>
            <a:headEnd/>
            <a:tailEnd/>
          </a:ln>
        </p:spPr>
        <p:txBody>
          <a:bodyPr/>
          <a:lstStyle/>
          <a:p>
            <a:pPr algn="ctr"/>
            <a:r>
              <a:rPr lang="en-US" sz="2200" i="1" dirty="0"/>
              <a:t>he!p</a:t>
            </a:r>
          </a:p>
        </p:txBody>
      </p:sp>
      <p:sp>
        <p:nvSpPr>
          <p:cNvPr id="35844" name="Rounded Rectangular Callout 4"/>
          <p:cNvSpPr>
            <a:spLocks noChangeArrowheads="1"/>
          </p:cNvSpPr>
          <p:nvPr/>
        </p:nvSpPr>
        <p:spPr bwMode="auto">
          <a:xfrm>
            <a:off x="1505975" y="5787027"/>
            <a:ext cx="1828800" cy="457200"/>
          </a:xfrm>
          <a:prstGeom prst="wedgeRoundRectCallout">
            <a:avLst>
              <a:gd name="adj1" fmla="val -48912"/>
              <a:gd name="adj2" fmla="val -84282"/>
              <a:gd name="adj3" fmla="val 16667"/>
            </a:avLst>
          </a:prstGeom>
          <a:solidFill>
            <a:srgbClr val="FFFF00"/>
          </a:solidFill>
          <a:ln w="9525">
            <a:solidFill>
              <a:schemeClr val="tx1"/>
            </a:solidFill>
            <a:round/>
            <a:headEnd/>
            <a:tailEnd/>
          </a:ln>
        </p:spPr>
        <p:txBody>
          <a:bodyPr/>
          <a:lstStyle/>
          <a:p>
            <a:pPr algn="ctr"/>
            <a:r>
              <a:rPr lang="en-US" sz="2200" dirty="0"/>
              <a:t>Side menu</a:t>
            </a:r>
            <a:endParaRPr lang="en-US" sz="2200" i="1" dirty="0"/>
          </a:p>
        </p:txBody>
      </p:sp>
      <p:sp>
        <p:nvSpPr>
          <p:cNvPr id="35845" name="Rectangle 5"/>
          <p:cNvSpPr>
            <a:spLocks noChangeArrowheads="1"/>
          </p:cNvSpPr>
          <p:nvPr/>
        </p:nvSpPr>
        <p:spPr bwMode="auto">
          <a:xfrm>
            <a:off x="6553200" y="762000"/>
            <a:ext cx="2438400" cy="1295400"/>
          </a:xfrm>
          <a:prstGeom prst="rect">
            <a:avLst/>
          </a:prstGeom>
          <a:solidFill>
            <a:schemeClr val="bg1">
              <a:lumMod val="90000"/>
            </a:schemeClr>
          </a:solidFill>
          <a:ln w="9525">
            <a:solidFill>
              <a:schemeClr val="tx1"/>
            </a:solidFill>
            <a:round/>
            <a:headEnd/>
            <a:tailEnd/>
          </a:ln>
        </p:spPr>
        <p:txBody>
          <a:bodyPr/>
          <a:lstStyle/>
          <a:p>
            <a:pPr algn="ctr"/>
            <a:r>
              <a:rPr lang="en-US" sz="2000" dirty="0"/>
              <a:t>Top panel stays the same as long as you stay on the same tab</a:t>
            </a:r>
          </a:p>
        </p:txBody>
      </p:sp>
      <p:sp>
        <p:nvSpPr>
          <p:cNvPr id="35846" name="Rectangle 6"/>
          <p:cNvSpPr>
            <a:spLocks noChangeArrowheads="1"/>
          </p:cNvSpPr>
          <p:nvPr/>
        </p:nvSpPr>
        <p:spPr bwMode="auto">
          <a:xfrm>
            <a:off x="6573043" y="2551942"/>
            <a:ext cx="2438400" cy="1600200"/>
          </a:xfrm>
          <a:prstGeom prst="rect">
            <a:avLst/>
          </a:prstGeom>
          <a:solidFill>
            <a:srgbClr val="C6C6C6"/>
          </a:solidFill>
          <a:ln w="9525">
            <a:solidFill>
              <a:schemeClr val="tx1"/>
            </a:solidFill>
            <a:round/>
            <a:headEnd/>
            <a:tailEnd/>
          </a:ln>
        </p:spPr>
        <p:txBody>
          <a:bodyPr/>
          <a:lstStyle/>
          <a:p>
            <a:pPr algn="ctr"/>
            <a:r>
              <a:rPr lang="en-US" sz="2000" dirty="0"/>
              <a:t>Main panel changes when you choose another page from the side menu</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871" y="2404038"/>
            <a:ext cx="563929" cy="541067"/>
          </a:xfrm>
          <a:prstGeom prst="rect">
            <a:avLst/>
          </a:prstGeom>
        </p:spPr>
      </p:pic>
    </p:spTree>
    <p:extLst>
      <p:ext uri="{BB962C8B-B14F-4D97-AF65-F5344CB8AC3E}">
        <p14:creationId xmlns:p14="http://schemas.microsoft.com/office/powerpoint/2010/main" val="217713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2</a:t>
            </a:r>
          </a:p>
        </p:txBody>
      </p:sp>
      <p:sp>
        <p:nvSpPr>
          <p:cNvPr id="13314" name="Content Placeholder 3"/>
          <p:cNvSpPr>
            <a:spLocks noGrp="1"/>
          </p:cNvSpPr>
          <p:nvPr>
            <p:ph idx="1"/>
          </p:nvPr>
        </p:nvSpPr>
        <p:spPr>
          <a:xfrm>
            <a:off x="457200" y="1219200"/>
            <a:ext cx="8229600" cy="4802188"/>
          </a:xfrm>
        </p:spPr>
        <p:txBody>
          <a:bodyPr/>
          <a:lstStyle/>
          <a:p>
            <a:pPr>
              <a:spcBef>
                <a:spcPct val="0"/>
              </a:spcBef>
              <a:spcAft>
                <a:spcPts val="600"/>
              </a:spcAft>
              <a:buFont typeface="Wingdings" charset="0"/>
              <a:buChar char="8"/>
              <a:defRPr/>
            </a:pPr>
            <a:r>
              <a:rPr lang="en-US" sz="2000" dirty="0" smtClean="0">
                <a:latin typeface="Arial" charset="0"/>
                <a:ea typeface="ＭＳ Ｐゴシック" charset="0"/>
                <a:cs typeface="ＭＳ Ｐゴシック" charset="0"/>
              </a:rPr>
              <a:t>Find the </a:t>
            </a:r>
            <a:r>
              <a:rPr lang="en-US" sz="2000" i="1" dirty="0" smtClean="0">
                <a:latin typeface="Arial" charset="0"/>
                <a:ea typeface="ＭＳ Ｐゴシック" charset="0"/>
                <a:cs typeface="ＭＳ Ｐゴシック" charset="0"/>
              </a:rPr>
              <a:t>Arabidopsis thaliana </a:t>
            </a:r>
            <a:r>
              <a:rPr lang="en-US" sz="2000" dirty="0" smtClean="0">
                <a:latin typeface="Arial" charset="0"/>
                <a:ea typeface="ＭＳ Ｐゴシック" charset="0"/>
                <a:cs typeface="ＭＳ Ｐゴシック" charset="0"/>
              </a:rPr>
              <a:t>gene encoding                             </a:t>
            </a:r>
            <a:r>
              <a:rPr lang="en-US" sz="2000" dirty="0" smtClean="0">
                <a:latin typeface="Arial" charset="0"/>
                <a:cs typeface="ＭＳ Ｐゴシック" charset="0"/>
              </a:rPr>
              <a:t>glucose-6-phosphate </a:t>
            </a:r>
            <a:r>
              <a:rPr lang="en-US" sz="2000" dirty="0">
                <a:latin typeface="Arial" charset="0"/>
                <a:cs typeface="ＭＳ Ｐゴシック" charset="0"/>
              </a:rPr>
              <a:t>dehydrogenase </a:t>
            </a:r>
            <a:r>
              <a:rPr lang="en-US" sz="2000" dirty="0" smtClean="0">
                <a:latin typeface="Arial" charset="0"/>
                <a:cs typeface="ＭＳ Ｐゴシック" charset="0"/>
              </a:rPr>
              <a:t>1</a:t>
            </a:r>
          </a:p>
          <a:p>
            <a:pPr marL="342900">
              <a:spcBef>
                <a:spcPct val="0"/>
              </a:spcBef>
              <a:spcAft>
                <a:spcPts val="600"/>
              </a:spcAft>
              <a:buFont typeface="Wingdings" charset="0"/>
              <a:buChar char="8"/>
              <a:defRPr/>
            </a:pPr>
            <a:endParaRPr lang="en-US" sz="2000" dirty="0" smtClean="0">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is the official gene name for this gene?</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On which chromosome and on which strand is it located?</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do the empty boxes, filled boxes and lines in the transcript models represent?</a:t>
            </a:r>
          </a:p>
        </p:txBody>
      </p:sp>
      <p:cxnSp>
        <p:nvCxnSpPr>
          <p:cNvPr id="41988"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20180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5"/>
          <p:cNvCxnSpPr>
            <a:cxnSpLocks noChangeShapeType="1"/>
          </p:cNvCxnSpPr>
          <p:nvPr/>
        </p:nvCxnSpPr>
        <p:spPr bwMode="auto">
          <a:xfrm>
            <a:off x="467544" y="392936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54065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2700"/>
            <a:ext cx="9144000" cy="4270248"/>
          </a:xfrm>
          <a:prstGeom prst="rect">
            <a:avLst/>
          </a:prstGeom>
        </p:spPr>
      </p:pic>
      <p:sp>
        <p:nvSpPr>
          <p:cNvPr id="8" name="Rounded Rectangular Callout 7"/>
          <p:cNvSpPr>
            <a:spLocks noChangeArrowheads="1"/>
          </p:cNvSpPr>
          <p:nvPr/>
        </p:nvSpPr>
        <p:spPr bwMode="auto">
          <a:xfrm>
            <a:off x="916267" y="1776913"/>
            <a:ext cx="1656184" cy="762000"/>
          </a:xfrm>
          <a:prstGeom prst="wedgeRoundRectCallout">
            <a:avLst>
              <a:gd name="adj1" fmla="val 47482"/>
              <a:gd name="adj2" fmla="val 72289"/>
              <a:gd name="adj3" fmla="val 16667"/>
            </a:avLst>
          </a:prstGeom>
          <a:solidFill>
            <a:srgbClr val="FFFF00"/>
          </a:solidFill>
          <a:ln w="9525">
            <a:solidFill>
              <a:schemeClr val="tx1"/>
            </a:solidFill>
            <a:round/>
            <a:headEnd/>
            <a:tailEnd/>
          </a:ln>
        </p:spPr>
        <p:txBody>
          <a:bodyPr/>
          <a:lstStyle/>
          <a:p>
            <a:pPr algn="ctr"/>
            <a:r>
              <a:rPr lang="en-US" sz="2200" dirty="0" smtClean="0"/>
              <a:t>Duplication node</a:t>
            </a:r>
            <a:endParaRPr lang="en-US" sz="2200" i="1" dirty="0"/>
          </a:p>
        </p:txBody>
      </p:sp>
      <p:sp>
        <p:nvSpPr>
          <p:cNvPr id="9" name="Rounded Rectangular Callout 8"/>
          <p:cNvSpPr>
            <a:spLocks noChangeArrowheads="1"/>
          </p:cNvSpPr>
          <p:nvPr/>
        </p:nvSpPr>
        <p:spPr bwMode="auto">
          <a:xfrm>
            <a:off x="822165" y="3159788"/>
            <a:ext cx="1584176" cy="762000"/>
          </a:xfrm>
          <a:prstGeom prst="wedgeRoundRectCallout">
            <a:avLst>
              <a:gd name="adj1" fmla="val 47324"/>
              <a:gd name="adj2" fmla="val -76138"/>
              <a:gd name="adj3" fmla="val 16667"/>
            </a:avLst>
          </a:prstGeom>
          <a:solidFill>
            <a:srgbClr val="FFFF00"/>
          </a:solidFill>
          <a:ln w="9525">
            <a:solidFill>
              <a:schemeClr val="tx1"/>
            </a:solidFill>
            <a:round/>
            <a:headEnd/>
            <a:tailEnd/>
          </a:ln>
        </p:spPr>
        <p:txBody>
          <a:bodyPr/>
          <a:lstStyle/>
          <a:p>
            <a:pPr algn="ctr"/>
            <a:r>
              <a:rPr lang="en-US" sz="2200" dirty="0" smtClean="0"/>
              <a:t>Speciation node</a:t>
            </a:r>
            <a:endParaRPr lang="en-US" sz="2200" i="1" dirty="0"/>
          </a:p>
        </p:txBody>
      </p:sp>
      <p:sp>
        <p:nvSpPr>
          <p:cNvPr id="11" name="Rectangle 5"/>
          <p:cNvSpPr>
            <a:spLocks noChangeArrowheads="1"/>
          </p:cNvSpPr>
          <p:nvPr/>
        </p:nvSpPr>
        <p:spPr bwMode="auto">
          <a:xfrm>
            <a:off x="539552" y="116632"/>
            <a:ext cx="2438400" cy="762000"/>
          </a:xfrm>
          <a:prstGeom prst="rect">
            <a:avLst/>
          </a:prstGeom>
          <a:solidFill>
            <a:srgbClr val="C6C6C6"/>
          </a:solidFill>
          <a:ln w="9525">
            <a:solidFill>
              <a:schemeClr val="tx1"/>
            </a:solidFill>
            <a:round/>
            <a:headEnd/>
            <a:tailEnd/>
          </a:ln>
        </p:spPr>
        <p:txBody>
          <a:bodyPr/>
          <a:lstStyle/>
          <a:p>
            <a:r>
              <a:rPr lang="en-US" sz="2000" dirty="0" smtClean="0"/>
              <a:t>Phylogenetic GeneTree</a:t>
            </a:r>
            <a:endParaRPr lang="en-US" sz="2000" dirty="0"/>
          </a:p>
        </p:txBody>
      </p:sp>
      <p:sp>
        <p:nvSpPr>
          <p:cNvPr id="12" name="Rectangle 5"/>
          <p:cNvSpPr>
            <a:spLocks noChangeArrowheads="1"/>
          </p:cNvSpPr>
          <p:nvPr/>
        </p:nvSpPr>
        <p:spPr bwMode="auto">
          <a:xfrm>
            <a:off x="6084168" y="116632"/>
            <a:ext cx="2438400" cy="762000"/>
          </a:xfrm>
          <a:prstGeom prst="rect">
            <a:avLst/>
          </a:prstGeom>
          <a:solidFill>
            <a:srgbClr val="C6C6C6"/>
          </a:solidFill>
          <a:ln w="9525">
            <a:solidFill>
              <a:schemeClr val="tx1"/>
            </a:solidFill>
            <a:round/>
            <a:headEnd/>
            <a:tailEnd/>
          </a:ln>
        </p:spPr>
        <p:txBody>
          <a:bodyPr/>
          <a:lstStyle/>
          <a:p>
            <a:r>
              <a:rPr lang="en-US" sz="2000" dirty="0" smtClean="0"/>
              <a:t>Protein multiple alignment</a:t>
            </a:r>
            <a:endParaRPr lang="en-US" sz="2000" dirty="0"/>
          </a:p>
        </p:txBody>
      </p:sp>
      <p:sp>
        <p:nvSpPr>
          <p:cNvPr id="13" name="Rounded Rectangular Callout 12"/>
          <p:cNvSpPr>
            <a:spLocks noChangeArrowheads="1"/>
          </p:cNvSpPr>
          <p:nvPr/>
        </p:nvSpPr>
        <p:spPr bwMode="auto">
          <a:xfrm>
            <a:off x="3597850" y="3787075"/>
            <a:ext cx="1656184" cy="762000"/>
          </a:xfrm>
          <a:prstGeom prst="wedgeRoundRectCallout">
            <a:avLst>
              <a:gd name="adj1" fmla="val -49114"/>
              <a:gd name="adj2" fmla="val 75232"/>
              <a:gd name="adj3" fmla="val 16667"/>
            </a:avLst>
          </a:prstGeom>
          <a:solidFill>
            <a:srgbClr val="FFFF00"/>
          </a:solidFill>
          <a:ln w="9525">
            <a:solidFill>
              <a:schemeClr val="tx1"/>
            </a:solidFill>
            <a:round/>
            <a:headEnd/>
            <a:tailEnd/>
          </a:ln>
        </p:spPr>
        <p:txBody>
          <a:bodyPr/>
          <a:lstStyle/>
          <a:p>
            <a:pPr algn="ctr"/>
            <a:r>
              <a:rPr lang="en-US" sz="2200" dirty="0" smtClean="0"/>
              <a:t>Collapsed sub tree</a:t>
            </a:r>
            <a:endParaRPr lang="en-US" sz="2200" i="1" dirty="0"/>
          </a:p>
        </p:txBody>
      </p:sp>
      <p:sp>
        <p:nvSpPr>
          <p:cNvPr id="15" name="Rounded Rectangular Callout 14"/>
          <p:cNvSpPr>
            <a:spLocks noChangeArrowheads="1"/>
          </p:cNvSpPr>
          <p:nvPr/>
        </p:nvSpPr>
        <p:spPr bwMode="auto">
          <a:xfrm>
            <a:off x="6208646" y="3158890"/>
            <a:ext cx="1656184" cy="490736"/>
          </a:xfrm>
          <a:prstGeom prst="wedgeRoundRectCallout">
            <a:avLst>
              <a:gd name="adj1" fmla="val -51358"/>
              <a:gd name="adj2" fmla="val -93536"/>
              <a:gd name="adj3" fmla="val 16667"/>
            </a:avLst>
          </a:prstGeom>
          <a:solidFill>
            <a:srgbClr val="FFFF00"/>
          </a:solidFill>
          <a:ln w="9525">
            <a:solidFill>
              <a:schemeClr val="tx1"/>
            </a:solidFill>
            <a:round/>
            <a:headEnd/>
            <a:tailEnd/>
          </a:ln>
        </p:spPr>
        <p:txBody>
          <a:bodyPr/>
          <a:lstStyle/>
          <a:p>
            <a:pPr algn="ctr"/>
            <a:r>
              <a:rPr lang="en-US" sz="2200" dirty="0" smtClean="0"/>
              <a:t>(</a:t>
            </a:r>
            <a:r>
              <a:rPr lang="en-US" sz="2200" dirty="0"/>
              <a:t>M</a:t>
            </a:r>
            <a:r>
              <a:rPr lang="en-US" sz="2200" dirty="0" smtClean="0"/>
              <a:t>is)match</a:t>
            </a:r>
            <a:endParaRPr lang="en-US" sz="2200" i="1" dirty="0"/>
          </a:p>
        </p:txBody>
      </p:sp>
      <p:sp>
        <p:nvSpPr>
          <p:cNvPr id="16" name="Rounded Rectangular Callout 15"/>
          <p:cNvSpPr>
            <a:spLocks noChangeArrowheads="1"/>
          </p:cNvSpPr>
          <p:nvPr/>
        </p:nvSpPr>
        <p:spPr bwMode="auto">
          <a:xfrm>
            <a:off x="3654710" y="1967075"/>
            <a:ext cx="1656184" cy="762000"/>
          </a:xfrm>
          <a:prstGeom prst="wedgeRoundRectCallout">
            <a:avLst>
              <a:gd name="adj1" fmla="val -49114"/>
              <a:gd name="adj2" fmla="val 75232"/>
              <a:gd name="adj3" fmla="val 16667"/>
            </a:avLst>
          </a:prstGeom>
          <a:solidFill>
            <a:srgbClr val="FFFF00"/>
          </a:solidFill>
          <a:ln w="9525">
            <a:solidFill>
              <a:schemeClr val="tx1"/>
            </a:solidFill>
            <a:round/>
            <a:headEnd/>
            <a:tailEnd/>
          </a:ln>
        </p:spPr>
        <p:txBody>
          <a:bodyPr/>
          <a:lstStyle/>
          <a:p>
            <a:pPr algn="ctr"/>
            <a:r>
              <a:rPr lang="en-US" sz="2200" dirty="0" smtClean="0"/>
              <a:t>Gene of interest</a:t>
            </a:r>
            <a:endParaRPr lang="en-US" sz="2200" i="1" dirty="0"/>
          </a:p>
        </p:txBody>
      </p:sp>
      <p:sp>
        <p:nvSpPr>
          <p:cNvPr id="17" name="Rounded Rectangular Callout 16"/>
          <p:cNvSpPr>
            <a:spLocks noChangeArrowheads="1"/>
          </p:cNvSpPr>
          <p:nvPr/>
        </p:nvSpPr>
        <p:spPr bwMode="auto">
          <a:xfrm>
            <a:off x="4333882" y="3148970"/>
            <a:ext cx="1656184" cy="490736"/>
          </a:xfrm>
          <a:prstGeom prst="wedgeRoundRectCallout">
            <a:avLst>
              <a:gd name="adj1" fmla="val 50188"/>
              <a:gd name="adj2" fmla="val -95868"/>
              <a:gd name="adj3" fmla="val 16667"/>
            </a:avLst>
          </a:prstGeom>
          <a:solidFill>
            <a:srgbClr val="FFFF00"/>
          </a:solidFill>
          <a:ln w="9525">
            <a:solidFill>
              <a:schemeClr val="tx1"/>
            </a:solidFill>
            <a:round/>
            <a:headEnd/>
            <a:tailEnd/>
          </a:ln>
        </p:spPr>
        <p:txBody>
          <a:bodyPr/>
          <a:lstStyle/>
          <a:p>
            <a:pPr algn="ctr"/>
            <a:r>
              <a:rPr lang="en-US" sz="2200" dirty="0" smtClean="0"/>
              <a:t>Gap</a:t>
            </a:r>
            <a:endParaRPr lang="en-US" sz="2200" i="1" dirty="0"/>
          </a:p>
        </p:txBody>
      </p:sp>
    </p:spTree>
    <p:extLst>
      <p:ext uri="{BB962C8B-B14F-4D97-AF65-F5344CB8AC3E}">
        <p14:creationId xmlns:p14="http://schemas.microsoft.com/office/powerpoint/2010/main" val="3435392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3</a:t>
            </a:r>
            <a:endParaRPr lang="en-US"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Explore the ‘Paralogues’ and ‘Gene Tree’ pages.</a:t>
            </a:r>
          </a:p>
          <a:p>
            <a:pPr marL="342900">
              <a:spcBef>
                <a:spcPct val="0"/>
              </a:spcBef>
              <a:spcAft>
                <a:spcPts val="600"/>
              </a:spcAft>
              <a:buFont typeface="Wingdings" charset="0"/>
              <a:buChar char="8"/>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paralogues have been identified for the G6PD1 gene? Which paralogues show the highest sequence similarity?</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Does the plant gene tree reflect the information that is shown on the ‘Paralogues’ page?</a:t>
            </a:r>
          </a:p>
          <a:p>
            <a:pPr>
              <a:spcBef>
                <a:spcPct val="0"/>
              </a:spcBef>
              <a:spcAft>
                <a:spcPts val="600"/>
              </a:spcAft>
              <a:defRPr/>
            </a:pPr>
            <a:r>
              <a:rPr lang="en-US" sz="2000" i="1" dirty="0" smtClean="0">
                <a:solidFill>
                  <a:srgbClr val="000000"/>
                </a:solidFill>
                <a:latin typeface="Arial" charset="0"/>
                <a:cs typeface="ＭＳ Ｐゴシック" charset="0"/>
              </a:rPr>
              <a:t>Does the pan-taxonomic gene tree confirm that </a:t>
            </a:r>
            <a:r>
              <a:rPr lang="en-US" sz="2000" i="1" dirty="0" smtClean="0">
                <a:latin typeface="Arial" charset="0"/>
                <a:cs typeface="ＭＳ Ｐゴシック" charset="0"/>
              </a:rPr>
              <a:t>glucose</a:t>
            </a:r>
            <a:r>
              <a:rPr lang="en-US" sz="2000" i="1" dirty="0">
                <a:latin typeface="Arial" charset="0"/>
                <a:cs typeface="ＭＳ Ｐゴシック" charset="0"/>
              </a:rPr>
              <a:t>-6-phosphate dehydrogenase </a:t>
            </a:r>
            <a:r>
              <a:rPr lang="en-US" sz="2000" i="1" dirty="0" smtClean="0">
                <a:latin typeface="Arial" charset="0"/>
                <a:cs typeface="ＭＳ Ｐゴシック" charset="0"/>
              </a:rPr>
              <a:t>is present in species across all kingdoms?</a:t>
            </a:r>
            <a:endParaRPr lang="en-US" sz="2000" i="1" dirty="0" smtClean="0">
              <a:solidFill>
                <a:srgbClr val="000000"/>
              </a:solidFill>
              <a:latin typeface="Arial"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4249043"/>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0848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
            <a:ext cx="9144000" cy="6765701"/>
          </a:xfrm>
          <a:prstGeom prst="rect">
            <a:avLst/>
          </a:prstGeom>
        </p:spPr>
      </p:pic>
      <p:sp>
        <p:nvSpPr>
          <p:cNvPr id="3" name="Rounded Rectangular Callout 2"/>
          <p:cNvSpPr>
            <a:spLocks noChangeArrowheads="1"/>
          </p:cNvSpPr>
          <p:nvPr/>
        </p:nvSpPr>
        <p:spPr bwMode="auto">
          <a:xfrm>
            <a:off x="4716016" y="836712"/>
            <a:ext cx="2088232" cy="504056"/>
          </a:xfrm>
          <a:prstGeom prst="wedgeRoundRectCallout">
            <a:avLst>
              <a:gd name="adj1" fmla="val -49549"/>
              <a:gd name="adj2" fmla="val -79710"/>
              <a:gd name="adj3" fmla="val 16667"/>
            </a:avLst>
          </a:prstGeom>
          <a:solidFill>
            <a:srgbClr val="FFFF00"/>
          </a:solidFill>
          <a:ln w="9525">
            <a:solidFill>
              <a:schemeClr val="tx1"/>
            </a:solidFill>
            <a:round/>
            <a:headEnd/>
            <a:tailEnd/>
          </a:ln>
        </p:spPr>
        <p:txBody>
          <a:bodyPr/>
          <a:lstStyle/>
          <a:p>
            <a:pPr algn="ctr"/>
            <a:r>
              <a:rPr lang="en-US" sz="2200" dirty="0" smtClean="0"/>
              <a:t>Transcript tab</a:t>
            </a:r>
            <a:endParaRPr lang="en-US" sz="2200" i="1" dirty="0"/>
          </a:p>
        </p:txBody>
      </p:sp>
      <p:sp>
        <p:nvSpPr>
          <p:cNvPr id="5" name="Rounded Rectangular Callout 4"/>
          <p:cNvSpPr>
            <a:spLocks noChangeArrowheads="1"/>
          </p:cNvSpPr>
          <p:nvPr/>
        </p:nvSpPr>
        <p:spPr bwMode="auto">
          <a:xfrm>
            <a:off x="1484967" y="4834914"/>
            <a:ext cx="1828800" cy="792088"/>
          </a:xfrm>
          <a:prstGeom prst="wedgeRoundRectCallout">
            <a:avLst>
              <a:gd name="adj1" fmla="val -48912"/>
              <a:gd name="adj2" fmla="val -84282"/>
              <a:gd name="adj3" fmla="val 16667"/>
            </a:avLst>
          </a:prstGeom>
          <a:solidFill>
            <a:srgbClr val="FFFF00"/>
          </a:solidFill>
          <a:ln w="9525">
            <a:solidFill>
              <a:schemeClr val="tx1"/>
            </a:solidFill>
            <a:round/>
            <a:headEnd/>
            <a:tailEnd/>
          </a:ln>
        </p:spPr>
        <p:txBody>
          <a:bodyPr/>
          <a:lstStyle/>
          <a:p>
            <a:pPr algn="ctr"/>
            <a:r>
              <a:rPr lang="en-US" sz="2200" dirty="0" smtClean="0"/>
              <a:t>Changed side </a:t>
            </a:r>
            <a:r>
              <a:rPr lang="en-US" sz="2200" dirty="0"/>
              <a:t>menu</a:t>
            </a:r>
            <a:endParaRPr lang="en-US" sz="2200" i="1" dirty="0"/>
          </a:p>
        </p:txBody>
      </p:sp>
    </p:spTree>
    <p:extLst>
      <p:ext uri="{BB962C8B-B14F-4D97-AF65-F5344CB8AC3E}">
        <p14:creationId xmlns:p14="http://schemas.microsoft.com/office/powerpoint/2010/main" val="11976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4</a:t>
            </a:r>
          </a:p>
        </p:txBody>
      </p:sp>
      <p:sp>
        <p:nvSpPr>
          <p:cNvPr id="13314" name="Content Placeholder 3"/>
          <p:cNvSpPr>
            <a:spLocks noGrp="1"/>
          </p:cNvSpPr>
          <p:nvPr>
            <p:ph idx="1"/>
          </p:nvPr>
        </p:nvSpPr>
        <p:spPr>
          <a:xfrm>
            <a:off x="457200" y="1219200"/>
            <a:ext cx="8229600" cy="4802188"/>
          </a:xfrm>
        </p:spPr>
        <p:txBody>
          <a:bodyPr/>
          <a:lstStyle/>
          <a:p>
            <a:pPr>
              <a:spcBef>
                <a:spcPct val="0"/>
              </a:spcBef>
              <a:spcAft>
                <a:spcPts val="600"/>
              </a:spcAft>
              <a:buFont typeface="Wingdings" charset="0"/>
              <a:buChar char="8"/>
              <a:defRPr/>
            </a:pPr>
            <a:r>
              <a:rPr lang="en-US" sz="2000" dirty="0">
                <a:solidFill>
                  <a:srgbClr val="000000"/>
                </a:solidFill>
                <a:latin typeface="Arial" charset="0"/>
                <a:ea typeface="ＭＳ Ｐゴシック" charset="0"/>
                <a:cs typeface="ＭＳ Ｐゴシック" charset="0"/>
              </a:rPr>
              <a:t>Explore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a:t>
            </a:r>
            <a:r>
              <a:rPr lang="en-US" sz="2000" dirty="0">
                <a:solidFill>
                  <a:srgbClr val="000000"/>
                </a:solidFill>
                <a:latin typeface="Arial" charset="0"/>
                <a:ea typeface="ＭＳ Ｐゴシック" charset="0"/>
                <a:cs typeface="ＭＳ Ｐゴシック" charset="0"/>
              </a:rPr>
              <a:t>transcript </a:t>
            </a:r>
            <a:r>
              <a:rPr lang="en-US" sz="2000" dirty="0" smtClean="0">
                <a:solidFill>
                  <a:srgbClr val="000000"/>
                </a:solidFill>
                <a:latin typeface="Arial" charset="0"/>
                <a:ea typeface="ＭＳ Ｐゴシック" charset="0"/>
                <a:cs typeface="ＭＳ Ｐゴシック" charset="0"/>
              </a:rPr>
              <a:t>and protein </a:t>
            </a:r>
            <a:r>
              <a:rPr lang="en-US" sz="2000" dirty="0" smtClean="0">
                <a:solidFill>
                  <a:srgbClr val="000000"/>
                </a:solidFill>
                <a:latin typeface="Arial" charset="0"/>
                <a:cs typeface="ＭＳ Ｐゴシック" charset="0"/>
              </a:rPr>
              <a:t>(</a:t>
            </a:r>
            <a:r>
              <a:rPr lang="en-US" sz="2000" dirty="0">
                <a:solidFill>
                  <a:srgbClr val="000000"/>
                </a:solidFill>
                <a:latin typeface="Arial" charset="0"/>
                <a:cs typeface="ＭＳ Ｐゴシック" charset="0"/>
              </a:rPr>
              <a:t>AT5G35790.1</a:t>
            </a:r>
            <a:r>
              <a:rPr lang="en-US" sz="2000" dirty="0" smtClean="0">
                <a:solidFill>
                  <a:srgbClr val="000000"/>
                </a:solidFill>
                <a:latin typeface="Arial" charset="0"/>
                <a:cs typeface="ＭＳ Ｐゴシック" charset="0"/>
              </a:rPr>
              <a:t>)</a:t>
            </a:r>
            <a:r>
              <a:rPr lang="en-US" sz="2000" dirty="0">
                <a:solidFill>
                  <a:srgbClr val="000000"/>
                </a:solidFill>
                <a:latin typeface="Arial" charset="0"/>
                <a:cs typeface="ＭＳ Ｐゴシック" charset="0"/>
              </a:rPr>
              <a:t>.</a:t>
            </a: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buFont typeface="Wingdings" charset="0"/>
              <a:buChar char="8"/>
              <a:defRPr/>
            </a:pP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exons does this transcript have? Is any of them (partially) </a:t>
            </a:r>
            <a:r>
              <a:rPr lang="en-US" sz="2000" i="1" dirty="0" err="1" smtClean="0">
                <a:solidFill>
                  <a:srgbClr val="000000"/>
                </a:solidFill>
                <a:latin typeface="Arial" charset="0"/>
                <a:ea typeface="ＭＳ Ｐゴシック" charset="0"/>
                <a:cs typeface="ＭＳ Ｐゴシック" charset="0"/>
              </a:rPr>
              <a:t>untranslated</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Is it cross-referenced to the </a:t>
            </a:r>
            <a:r>
              <a:rPr lang="en-US" sz="2000" i="1" dirty="0" err="1" smtClean="0">
                <a:solidFill>
                  <a:srgbClr val="000000"/>
                </a:solidFill>
                <a:latin typeface="Arial" charset="0"/>
                <a:ea typeface="ＭＳ Ｐゴシック" charset="0"/>
                <a:cs typeface="ＭＳ Ｐゴシック" charset="0"/>
              </a:rPr>
              <a:t>UniProtKB</a:t>
            </a:r>
            <a:r>
              <a:rPr lang="en-US" sz="2000" i="1" dirty="0">
                <a:solidFill>
                  <a:srgbClr val="000000"/>
                </a:solidFill>
                <a:latin typeface="Arial" charset="0"/>
                <a:ea typeface="ＭＳ Ｐゴシック" charset="0"/>
                <a:cs typeface="ＭＳ Ｐゴシック" charset="0"/>
              </a:rPr>
              <a:t>/Swiss-</a:t>
            </a:r>
            <a:r>
              <a:rPr lang="en-US" sz="2000" i="1" dirty="0" err="1">
                <a:solidFill>
                  <a:srgbClr val="000000"/>
                </a:solidFill>
                <a:latin typeface="Arial" charset="0"/>
                <a:ea typeface="ＭＳ Ｐゴシック" charset="0"/>
                <a:cs typeface="ＭＳ Ｐゴシック" charset="0"/>
              </a:rPr>
              <a:t>Prot</a:t>
            </a:r>
            <a:r>
              <a:rPr lang="en-US" sz="2000" i="1" dirty="0">
                <a:solidFill>
                  <a:srgbClr val="000000"/>
                </a:solidFill>
                <a:latin typeface="Arial" charset="0"/>
                <a:ea typeface="ＭＳ Ｐゴシック" charset="0"/>
                <a:cs typeface="ＭＳ Ｐゴシック" charset="0"/>
              </a:rPr>
              <a:t> </a:t>
            </a:r>
            <a:r>
              <a:rPr lang="en-US" sz="2000" i="1" dirty="0" smtClean="0">
                <a:solidFill>
                  <a:srgbClr val="000000"/>
                </a:solidFill>
                <a:latin typeface="Arial" charset="0"/>
                <a:ea typeface="ＭＳ Ｐゴシック" charset="0"/>
                <a:cs typeface="ＭＳ Ｐゴシック" charset="0"/>
              </a:rPr>
              <a:t>database? What is its ID and recommended name according to </a:t>
            </a:r>
            <a:r>
              <a:rPr lang="en-US" sz="2000" i="1" dirty="0" err="1" smtClean="0">
                <a:solidFill>
                  <a:srgbClr val="000000"/>
                </a:solidFill>
                <a:latin typeface="Arial" charset="0"/>
                <a:ea typeface="ＭＳ Ｐゴシック" charset="0"/>
                <a:cs typeface="ＭＳ Ｐゴシック" charset="0"/>
              </a:rPr>
              <a:t>UniProtKB</a:t>
            </a:r>
            <a:r>
              <a:rPr lang="en-US" sz="2000" i="1" dirty="0" smtClean="0">
                <a:solidFill>
                  <a:srgbClr val="000000"/>
                </a:solidFill>
                <a:latin typeface="Arial" charset="0"/>
                <a:ea typeface="ＭＳ Ｐゴシック" charset="0"/>
                <a:cs typeface="ＭＳ Ｐゴシック" charset="0"/>
              </a:rPr>
              <a:t>/Swiss-</a:t>
            </a:r>
            <a:r>
              <a:rPr lang="en-US" sz="2000" i="1" dirty="0" err="1" smtClean="0">
                <a:solidFill>
                  <a:srgbClr val="000000"/>
                </a:solidFill>
                <a:latin typeface="Arial" charset="0"/>
                <a:ea typeface="ＭＳ Ｐゴシック" charset="0"/>
                <a:cs typeface="ＭＳ Ｐゴシック" charset="0"/>
              </a:rPr>
              <a:t>Prot</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Does any of the associated Gene Ontology (GO) terms hint at a role of </a:t>
            </a:r>
            <a:r>
              <a:rPr lang="en-US" sz="2000" i="1" dirty="0" smtClean="0">
                <a:solidFill>
                  <a:srgbClr val="000000"/>
                </a:solidFill>
                <a:latin typeface="Arial" charset="0"/>
                <a:cs typeface="ＭＳ Ｐゴシック" charset="0"/>
              </a:rPr>
              <a:t>glucose-6-phosphate dehydrogenase 1 in the pentose phosphate pathway</a:t>
            </a:r>
            <a:r>
              <a:rPr lang="en-US" sz="2000" i="1" dirty="0" smtClean="0">
                <a:solidFill>
                  <a:srgbClr val="000000"/>
                </a:solidFill>
                <a:latin typeface="Arial" charset="0"/>
                <a:ea typeface="ＭＳ Ｐゴシック" charset="0"/>
                <a:cs typeface="ＭＳ Ｐゴシック" charset="0"/>
              </a:rPr>
              <a:t>?</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Where in the cell is </a:t>
            </a:r>
            <a:r>
              <a:rPr lang="en-US" sz="2000" i="1" dirty="0">
                <a:solidFill>
                  <a:srgbClr val="000000"/>
                </a:solidFill>
                <a:latin typeface="Arial" charset="0"/>
                <a:cs typeface="ＭＳ Ｐゴシック" charset="0"/>
              </a:rPr>
              <a:t>glucose-6-phosphate dehydrogenase 1 </a:t>
            </a:r>
            <a:r>
              <a:rPr lang="en-US" sz="2000" i="1" dirty="0" smtClean="0">
                <a:solidFill>
                  <a:srgbClr val="000000"/>
                </a:solidFill>
                <a:latin typeface="Arial" charset="0"/>
                <a:ea typeface="ＭＳ Ｐゴシック" charset="0"/>
                <a:cs typeface="ＭＳ Ｐゴシック" charset="0"/>
              </a:rPr>
              <a:t>located?</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In which part of the </a:t>
            </a:r>
            <a:r>
              <a:rPr lang="en-US" sz="2000" i="1" dirty="0" smtClean="0">
                <a:solidFill>
                  <a:srgbClr val="000000"/>
                </a:solidFill>
                <a:latin typeface="Arial" charset="0"/>
                <a:cs typeface="ＭＳ Ｐゴシック" charset="0"/>
              </a:rPr>
              <a:t>glucose</a:t>
            </a:r>
            <a:r>
              <a:rPr lang="en-US" sz="2000" i="1" dirty="0">
                <a:solidFill>
                  <a:srgbClr val="000000"/>
                </a:solidFill>
                <a:latin typeface="Arial" charset="0"/>
                <a:cs typeface="ＭＳ Ｐゴシック" charset="0"/>
              </a:rPr>
              <a:t>-6-phosphate dehydrogenase </a:t>
            </a:r>
            <a:r>
              <a:rPr lang="en-US" sz="2000" i="1" dirty="0" smtClean="0">
                <a:solidFill>
                  <a:srgbClr val="000000"/>
                </a:solidFill>
                <a:latin typeface="Arial" charset="0"/>
                <a:cs typeface="ＭＳ Ｐゴシック" charset="0"/>
              </a:rPr>
              <a:t>1 protein is its NAD binding domain located</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400" dirty="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400" dirty="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marL="365125" indent="-365125">
              <a:spcBef>
                <a:spcPct val="0"/>
              </a:spcBef>
              <a:buFont typeface="Times" charset="0"/>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4036"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561599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297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7890" name="Rounded Rectangular Callout 3"/>
          <p:cNvSpPr>
            <a:spLocks noChangeArrowheads="1"/>
          </p:cNvSpPr>
          <p:nvPr/>
        </p:nvSpPr>
        <p:spPr bwMode="auto">
          <a:xfrm>
            <a:off x="1547664" y="2450976"/>
            <a:ext cx="1828800" cy="473968"/>
          </a:xfrm>
          <a:prstGeom prst="wedgeRoundRectCallout">
            <a:avLst>
              <a:gd name="adj1" fmla="val -49538"/>
              <a:gd name="adj2" fmla="val 80654"/>
              <a:gd name="adj3" fmla="val 16667"/>
            </a:avLst>
          </a:prstGeom>
          <a:solidFill>
            <a:srgbClr val="FFFF00"/>
          </a:solidFill>
          <a:ln w="9525">
            <a:solidFill>
              <a:schemeClr val="tx1"/>
            </a:solidFill>
            <a:round/>
            <a:headEnd/>
            <a:tailEnd/>
          </a:ln>
        </p:spPr>
        <p:txBody>
          <a:bodyPr/>
          <a:lstStyle/>
          <a:p>
            <a:pPr algn="ctr"/>
            <a:r>
              <a:rPr lang="en-US" sz="2200" dirty="0" smtClean="0"/>
              <a:t>Add tracks</a:t>
            </a:r>
            <a:endParaRPr lang="en-US" sz="2200" i="1" dirty="0"/>
          </a:p>
        </p:txBody>
      </p:sp>
      <p:sp>
        <p:nvSpPr>
          <p:cNvPr id="37891" name="Rounded Rectangular Callout 4"/>
          <p:cNvSpPr>
            <a:spLocks noChangeArrowheads="1"/>
          </p:cNvSpPr>
          <p:nvPr/>
        </p:nvSpPr>
        <p:spPr bwMode="auto">
          <a:xfrm>
            <a:off x="152400" y="5229200"/>
            <a:ext cx="1828800" cy="457200"/>
          </a:xfrm>
          <a:prstGeom prst="wedgeRoundRectCallout">
            <a:avLst>
              <a:gd name="adj1" fmla="val 48310"/>
              <a:gd name="adj2" fmla="val 78875"/>
              <a:gd name="adj3" fmla="val 16667"/>
            </a:avLst>
          </a:prstGeom>
          <a:solidFill>
            <a:srgbClr val="FFFF00"/>
          </a:solidFill>
          <a:ln w="9525">
            <a:solidFill>
              <a:schemeClr val="tx1"/>
            </a:solidFill>
            <a:round/>
            <a:headEnd/>
            <a:tailEnd/>
          </a:ln>
        </p:spPr>
        <p:txBody>
          <a:bodyPr/>
          <a:lstStyle/>
          <a:p>
            <a:pPr algn="ctr"/>
            <a:r>
              <a:rPr lang="en-US" sz="2200" dirty="0"/>
              <a:t>Tracks</a:t>
            </a:r>
            <a:endParaRPr lang="en-US" sz="2200" i="1" dirty="0"/>
          </a:p>
        </p:txBody>
      </p:sp>
      <p:sp>
        <p:nvSpPr>
          <p:cNvPr id="37892" name="Rectangle 5"/>
          <p:cNvSpPr>
            <a:spLocks noChangeArrowheads="1"/>
          </p:cNvSpPr>
          <p:nvPr/>
        </p:nvSpPr>
        <p:spPr bwMode="auto">
          <a:xfrm>
            <a:off x="6586142" y="1823298"/>
            <a:ext cx="2438400" cy="762000"/>
          </a:xfrm>
          <a:prstGeom prst="rect">
            <a:avLst/>
          </a:prstGeom>
          <a:solidFill>
            <a:srgbClr val="C6C6C6"/>
          </a:solidFill>
          <a:ln w="9525">
            <a:solidFill>
              <a:schemeClr val="tx1"/>
            </a:solidFill>
            <a:round/>
            <a:headEnd/>
            <a:tailEnd/>
          </a:ln>
        </p:spPr>
        <p:txBody>
          <a:bodyPr/>
          <a:lstStyle/>
          <a:p>
            <a:pPr algn="ctr"/>
            <a:r>
              <a:rPr lang="en-US" sz="2000" dirty="0"/>
              <a:t>Top panel:</a:t>
            </a:r>
          </a:p>
          <a:p>
            <a:pPr algn="ctr"/>
            <a:r>
              <a:rPr lang="en-US" sz="2000" dirty="0"/>
              <a:t>Overview</a:t>
            </a:r>
          </a:p>
        </p:txBody>
      </p:sp>
      <p:sp>
        <p:nvSpPr>
          <p:cNvPr id="37893" name="Rectangle 6"/>
          <p:cNvSpPr>
            <a:spLocks noChangeArrowheads="1"/>
          </p:cNvSpPr>
          <p:nvPr/>
        </p:nvSpPr>
        <p:spPr bwMode="auto">
          <a:xfrm>
            <a:off x="6576220" y="762000"/>
            <a:ext cx="2438400" cy="457200"/>
          </a:xfrm>
          <a:prstGeom prst="rect">
            <a:avLst/>
          </a:prstGeom>
          <a:solidFill>
            <a:srgbClr val="C6C6C6"/>
          </a:solidFill>
          <a:ln w="9525">
            <a:solidFill>
              <a:schemeClr val="tx1"/>
            </a:solidFill>
            <a:round/>
            <a:headEnd/>
            <a:tailEnd/>
          </a:ln>
        </p:spPr>
        <p:txBody>
          <a:bodyPr/>
          <a:lstStyle/>
          <a:p>
            <a:pPr algn="ctr"/>
            <a:r>
              <a:rPr lang="en-US" sz="2000" dirty="0"/>
              <a:t>Chromosome</a:t>
            </a:r>
          </a:p>
        </p:txBody>
      </p:sp>
      <p:sp>
        <p:nvSpPr>
          <p:cNvPr id="37894" name="Rectangle 7"/>
          <p:cNvSpPr>
            <a:spLocks noChangeArrowheads="1"/>
          </p:cNvSpPr>
          <p:nvPr/>
        </p:nvSpPr>
        <p:spPr bwMode="auto">
          <a:xfrm>
            <a:off x="6576220" y="5082300"/>
            <a:ext cx="2438400" cy="1640160"/>
          </a:xfrm>
          <a:prstGeom prst="rect">
            <a:avLst/>
          </a:prstGeom>
          <a:solidFill>
            <a:srgbClr val="C6C6C6"/>
          </a:solidFill>
          <a:ln w="9525">
            <a:solidFill>
              <a:schemeClr val="tx1"/>
            </a:solidFill>
            <a:round/>
            <a:headEnd/>
            <a:tailEnd/>
          </a:ln>
        </p:spPr>
        <p:txBody>
          <a:bodyPr/>
          <a:lstStyle/>
          <a:p>
            <a:pPr algn="ctr"/>
            <a:r>
              <a:rPr lang="en-US" sz="2000" dirty="0"/>
              <a:t>Main panel:</a:t>
            </a:r>
          </a:p>
          <a:p>
            <a:pPr algn="ctr"/>
            <a:r>
              <a:rPr lang="en-US" sz="2000" dirty="0"/>
              <a:t>Zoom in, zoom out</a:t>
            </a:r>
          </a:p>
          <a:p>
            <a:pPr algn="ctr"/>
            <a:r>
              <a:rPr lang="en-US" sz="2000" dirty="0"/>
              <a:t>Add </a:t>
            </a:r>
            <a:r>
              <a:rPr lang="en-US" sz="2000" dirty="0" smtClean="0"/>
              <a:t>tracks</a:t>
            </a:r>
            <a:r>
              <a:rPr lang="en-US" sz="2000" dirty="0"/>
              <a:t> </a:t>
            </a:r>
            <a:r>
              <a:rPr lang="en-US" sz="2000" dirty="0" smtClean="0"/>
              <a:t>and remove tracks</a:t>
            </a:r>
          </a:p>
          <a:p>
            <a:pPr algn="ctr"/>
            <a:r>
              <a:rPr lang="en-US" sz="2000" dirty="0" smtClean="0"/>
              <a:t>Add your own data</a:t>
            </a:r>
            <a:endParaRPr lang="en-US" sz="2000" dirty="0"/>
          </a:p>
        </p:txBody>
      </p:sp>
      <p:sp>
        <p:nvSpPr>
          <p:cNvPr id="9" name="Rounded Rectangular Callout 3"/>
          <p:cNvSpPr>
            <a:spLocks noChangeArrowheads="1"/>
          </p:cNvSpPr>
          <p:nvPr/>
        </p:nvSpPr>
        <p:spPr bwMode="auto">
          <a:xfrm>
            <a:off x="1547664" y="3573016"/>
            <a:ext cx="1828800" cy="762000"/>
          </a:xfrm>
          <a:prstGeom prst="wedgeRoundRectCallout">
            <a:avLst>
              <a:gd name="adj1" fmla="val -50164"/>
              <a:gd name="adj2" fmla="val -78512"/>
              <a:gd name="adj3" fmla="val 16667"/>
            </a:avLst>
          </a:prstGeom>
          <a:solidFill>
            <a:srgbClr val="FFFF00"/>
          </a:solidFill>
          <a:ln w="9525">
            <a:solidFill>
              <a:schemeClr val="tx1"/>
            </a:solidFill>
            <a:round/>
            <a:headEnd/>
            <a:tailEnd/>
          </a:ln>
        </p:spPr>
        <p:txBody>
          <a:bodyPr/>
          <a:lstStyle/>
          <a:p>
            <a:pPr algn="ctr"/>
            <a:r>
              <a:rPr lang="en-US" sz="2200" dirty="0" smtClean="0"/>
              <a:t>Add your own data</a:t>
            </a:r>
            <a:endParaRPr lang="en-US" sz="2200" i="1" dirty="0"/>
          </a:p>
        </p:txBody>
      </p:sp>
      <p:sp>
        <p:nvSpPr>
          <p:cNvPr id="10" name="Rounded Rectangular Callout 9"/>
          <p:cNvSpPr>
            <a:spLocks noChangeArrowheads="1"/>
          </p:cNvSpPr>
          <p:nvPr/>
        </p:nvSpPr>
        <p:spPr bwMode="auto">
          <a:xfrm>
            <a:off x="2314800" y="866475"/>
            <a:ext cx="2088232" cy="504056"/>
          </a:xfrm>
          <a:prstGeom prst="wedgeRoundRectCallout">
            <a:avLst>
              <a:gd name="adj1" fmla="val -49549"/>
              <a:gd name="adj2" fmla="val -79710"/>
              <a:gd name="adj3" fmla="val 16667"/>
            </a:avLst>
          </a:prstGeom>
          <a:solidFill>
            <a:srgbClr val="FFFF00"/>
          </a:solidFill>
          <a:ln w="9525">
            <a:solidFill>
              <a:schemeClr val="tx1"/>
            </a:solidFill>
            <a:round/>
            <a:headEnd/>
            <a:tailEnd/>
          </a:ln>
        </p:spPr>
        <p:txBody>
          <a:bodyPr/>
          <a:lstStyle/>
          <a:p>
            <a:pPr algn="ctr"/>
            <a:r>
              <a:rPr lang="en-US" sz="2200" dirty="0" smtClean="0"/>
              <a:t>Location tab</a:t>
            </a:r>
            <a:endParaRPr lang="en-US" sz="2200" i="1" dirty="0"/>
          </a:p>
        </p:txBody>
      </p:sp>
    </p:spTree>
    <p:extLst>
      <p:ext uri="{BB962C8B-B14F-4D97-AF65-F5344CB8AC3E}">
        <p14:creationId xmlns:p14="http://schemas.microsoft.com/office/powerpoint/2010/main" val="747402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8914" name="Rounded Rectangular Callout 2"/>
          <p:cNvSpPr>
            <a:spLocks noChangeArrowheads="1"/>
          </p:cNvSpPr>
          <p:nvPr/>
        </p:nvSpPr>
        <p:spPr bwMode="auto">
          <a:xfrm>
            <a:off x="2051720" y="980728"/>
            <a:ext cx="1828800" cy="762000"/>
          </a:xfrm>
          <a:prstGeom prst="wedgeRoundRectCallout">
            <a:avLst>
              <a:gd name="adj1" fmla="val -50186"/>
              <a:gd name="adj2" fmla="val 72803"/>
              <a:gd name="adj3" fmla="val 16667"/>
            </a:avLst>
          </a:prstGeom>
          <a:solidFill>
            <a:srgbClr val="FFFF00"/>
          </a:solidFill>
          <a:ln w="9525">
            <a:solidFill>
              <a:schemeClr val="tx1"/>
            </a:solidFill>
            <a:round/>
            <a:headEnd/>
            <a:tailEnd/>
          </a:ln>
        </p:spPr>
        <p:txBody>
          <a:bodyPr/>
          <a:lstStyle/>
          <a:p>
            <a:pPr algn="ctr"/>
            <a:r>
              <a:rPr lang="en-US" sz="2200" dirty="0"/>
              <a:t>Categories of tracks</a:t>
            </a:r>
            <a:endParaRPr lang="en-US" sz="2200" i="1" dirty="0"/>
          </a:p>
        </p:txBody>
      </p:sp>
      <p:sp>
        <p:nvSpPr>
          <p:cNvPr id="38915" name="Rounded Rectangular Callout 3"/>
          <p:cNvSpPr>
            <a:spLocks noChangeArrowheads="1"/>
          </p:cNvSpPr>
          <p:nvPr/>
        </p:nvSpPr>
        <p:spPr bwMode="auto">
          <a:xfrm>
            <a:off x="5943600" y="1052736"/>
            <a:ext cx="1828800" cy="762000"/>
          </a:xfrm>
          <a:prstGeom prst="wedgeRoundRectCallout">
            <a:avLst>
              <a:gd name="adj1" fmla="val 51347"/>
              <a:gd name="adj2" fmla="val -77856"/>
              <a:gd name="adj3" fmla="val 16667"/>
            </a:avLst>
          </a:prstGeom>
          <a:solidFill>
            <a:srgbClr val="FFFF00"/>
          </a:solidFill>
          <a:ln w="9525">
            <a:solidFill>
              <a:schemeClr val="tx1"/>
            </a:solidFill>
            <a:round/>
            <a:headEnd/>
            <a:tailEnd/>
          </a:ln>
        </p:spPr>
        <p:txBody>
          <a:bodyPr/>
          <a:lstStyle/>
          <a:p>
            <a:pPr algn="ctr"/>
            <a:r>
              <a:rPr lang="en-US" sz="2200" dirty="0"/>
              <a:t>Search tracks</a:t>
            </a:r>
            <a:endParaRPr lang="en-US" sz="2200" i="1" dirty="0"/>
          </a:p>
        </p:txBody>
      </p:sp>
      <p:sp>
        <p:nvSpPr>
          <p:cNvPr id="5" name="Rounded Rectangular Callout 2"/>
          <p:cNvSpPr>
            <a:spLocks noChangeArrowheads="1"/>
          </p:cNvSpPr>
          <p:nvPr/>
        </p:nvSpPr>
        <p:spPr bwMode="auto">
          <a:xfrm>
            <a:off x="2918372" y="2797573"/>
            <a:ext cx="1828800" cy="762000"/>
          </a:xfrm>
          <a:prstGeom prst="wedgeRoundRectCallout">
            <a:avLst>
              <a:gd name="adj1" fmla="val -50186"/>
              <a:gd name="adj2" fmla="val 72803"/>
              <a:gd name="adj3" fmla="val 16667"/>
            </a:avLst>
          </a:prstGeom>
          <a:solidFill>
            <a:srgbClr val="FFFF00"/>
          </a:solidFill>
          <a:ln w="9525">
            <a:solidFill>
              <a:schemeClr val="tx1"/>
            </a:solidFill>
            <a:round/>
            <a:headEnd/>
            <a:tailEnd/>
          </a:ln>
        </p:spPr>
        <p:txBody>
          <a:bodyPr/>
          <a:lstStyle/>
          <a:p>
            <a:pPr algn="ctr"/>
            <a:r>
              <a:rPr lang="en-US" sz="2200" dirty="0" smtClean="0"/>
              <a:t>Turn track on/off</a:t>
            </a:r>
            <a:endParaRPr lang="en-US" sz="2200" i="1" dirty="0"/>
          </a:p>
        </p:txBody>
      </p:sp>
    </p:spTree>
    <p:extLst>
      <p:ext uri="{BB962C8B-B14F-4D97-AF65-F5344CB8AC3E}">
        <p14:creationId xmlns:p14="http://schemas.microsoft.com/office/powerpoint/2010/main" val="308411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5</a:t>
            </a:r>
          </a:p>
        </p:txBody>
      </p:sp>
      <p:sp>
        <p:nvSpPr>
          <p:cNvPr id="13314"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Explore the genomic region of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gene.</a:t>
            </a:r>
          </a:p>
          <a:p>
            <a:pPr marL="342900">
              <a:spcBef>
                <a:spcPct val="0"/>
              </a:spcBef>
              <a:spcAft>
                <a:spcPts val="600"/>
              </a:spcAft>
              <a:buFont typeface="Wingdings" charset="0"/>
              <a:buChar char="8"/>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Which species in Ensembl Plants shows the highest sequence conservation for this region when compared to Arabidopsis thaliana? And which species the lowest?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part of the sequence is most conserved across the various species? </a:t>
            </a:r>
            <a:r>
              <a:rPr lang="en-US" sz="2000" i="1" dirty="0" smtClean="0">
                <a:solidFill>
                  <a:srgbClr val="000000"/>
                </a:solidFill>
                <a:latin typeface="Arial" charset="0"/>
                <a:cs typeface="ＭＳ Ｐゴシック" charset="0"/>
              </a:rPr>
              <a:t>Is this what you would expect?</a:t>
            </a:r>
            <a:endParaRPr lang="en-US" sz="2000" i="1" dirty="0" smtClean="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467544" y="3878701"/>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011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Ensembl &amp; Ensembl Genomes</a:t>
            </a:r>
            <a:endParaRPr lang="en-US" dirty="0"/>
          </a:p>
        </p:txBody>
      </p:sp>
      <p:sp>
        <p:nvSpPr>
          <p:cNvPr id="13314" name="Content Placeholder 3"/>
          <p:cNvSpPr>
            <a:spLocks noGrp="1"/>
          </p:cNvSpPr>
          <p:nvPr>
            <p:ph idx="1"/>
          </p:nvPr>
        </p:nvSpPr>
        <p:spPr/>
        <p:txBody>
          <a:bodyPr/>
          <a:lstStyle/>
          <a:p>
            <a:r>
              <a:rPr lang="en-GB" dirty="0" smtClean="0"/>
              <a:t>1999: Start of Ensembl project (Human Genome)</a:t>
            </a:r>
          </a:p>
          <a:p>
            <a:r>
              <a:rPr lang="en-GB" dirty="0" smtClean="0"/>
              <a:t>2001: First release of data and web interface</a:t>
            </a:r>
          </a:p>
          <a:p>
            <a:r>
              <a:rPr lang="en-GB" dirty="0" smtClean="0"/>
              <a:t>2002: Mouse, mosquito, fugu, zebrafish and rat added</a:t>
            </a:r>
          </a:p>
          <a:p>
            <a:r>
              <a:rPr lang="en-GB" dirty="0" smtClean="0"/>
              <a:t>…</a:t>
            </a:r>
          </a:p>
          <a:p>
            <a:r>
              <a:rPr lang="en-GB" dirty="0" smtClean="0"/>
              <a:t>2009: First release of Ensembl Genomes</a:t>
            </a:r>
          </a:p>
          <a:p>
            <a:r>
              <a:rPr lang="en-GB" dirty="0" smtClean="0"/>
              <a:t>…</a:t>
            </a:r>
          </a:p>
          <a:p>
            <a:r>
              <a:rPr lang="en-GB" dirty="0" smtClean="0"/>
              <a:t>2012: Ensembl (v69): 71 genomes</a:t>
            </a:r>
          </a:p>
          <a:p>
            <a:r>
              <a:rPr lang="en-GB" dirty="0" smtClean="0"/>
              <a:t>2012: Ensembl Genomes (v16): 359 genomes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692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4" name="Rounded Rectangular Callout 3"/>
          <p:cNvSpPr>
            <a:spLocks noChangeArrowheads="1"/>
          </p:cNvSpPr>
          <p:nvPr/>
        </p:nvSpPr>
        <p:spPr bwMode="auto">
          <a:xfrm>
            <a:off x="2095128" y="188640"/>
            <a:ext cx="1828800" cy="762000"/>
          </a:xfrm>
          <a:prstGeom prst="wedgeRoundRectCallout">
            <a:avLst>
              <a:gd name="adj1" fmla="val -51249"/>
              <a:gd name="adj2" fmla="val 76805"/>
              <a:gd name="adj3" fmla="val 16667"/>
            </a:avLst>
          </a:prstGeom>
          <a:solidFill>
            <a:srgbClr val="FFFF00"/>
          </a:solidFill>
          <a:ln w="9525">
            <a:solidFill>
              <a:schemeClr val="tx1"/>
            </a:solidFill>
            <a:round/>
            <a:headEnd/>
            <a:tailEnd/>
          </a:ln>
        </p:spPr>
        <p:txBody>
          <a:bodyPr/>
          <a:lstStyle/>
          <a:p>
            <a:pPr algn="ctr"/>
            <a:r>
              <a:rPr lang="en-US" sz="2200" dirty="0" smtClean="0"/>
              <a:t>Add your own data</a:t>
            </a:r>
            <a:endParaRPr lang="en-US" sz="2200" i="1" dirty="0"/>
          </a:p>
        </p:txBody>
      </p:sp>
      <p:sp>
        <p:nvSpPr>
          <p:cNvPr id="6" name="Rounded Rectangular Callout 3"/>
          <p:cNvSpPr>
            <a:spLocks noChangeArrowheads="1"/>
          </p:cNvSpPr>
          <p:nvPr/>
        </p:nvSpPr>
        <p:spPr bwMode="auto">
          <a:xfrm>
            <a:off x="3635896" y="2060848"/>
            <a:ext cx="1828800" cy="762000"/>
          </a:xfrm>
          <a:prstGeom prst="wedgeRoundRectCallout">
            <a:avLst>
              <a:gd name="adj1" fmla="val 51347"/>
              <a:gd name="adj2" fmla="val -77856"/>
              <a:gd name="adj3" fmla="val 16667"/>
            </a:avLst>
          </a:prstGeom>
          <a:solidFill>
            <a:srgbClr val="FFFF00"/>
          </a:solidFill>
          <a:ln w="9525">
            <a:solidFill>
              <a:schemeClr val="tx1"/>
            </a:solidFill>
            <a:round/>
            <a:headEnd/>
            <a:tailEnd/>
          </a:ln>
        </p:spPr>
        <p:txBody>
          <a:bodyPr/>
          <a:lstStyle/>
          <a:p>
            <a:pPr algn="ctr"/>
            <a:r>
              <a:rPr lang="en-US" sz="2200" dirty="0" smtClean="0"/>
              <a:t>Location of your data</a:t>
            </a:r>
            <a:endParaRPr lang="en-US" sz="2200" i="1" dirty="0"/>
          </a:p>
        </p:txBody>
      </p:sp>
    </p:spTree>
    <p:extLst>
      <p:ext uri="{BB962C8B-B14F-4D97-AF65-F5344CB8AC3E}">
        <p14:creationId xmlns:p14="http://schemas.microsoft.com/office/powerpoint/2010/main" val="1509716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6</a:t>
            </a:r>
            <a:endParaRPr lang="en-US"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457200" y="1219200"/>
            <a:ext cx="8229600" cy="4802188"/>
          </a:xfrm>
        </p:spPr>
        <p:txBody>
          <a:bodyPr/>
          <a:lstStyle/>
          <a:p>
            <a:pPr marL="342000" indent="-342000">
              <a:spcBef>
                <a:spcPct val="0"/>
              </a:spcBef>
              <a:spcAft>
                <a:spcPts val="600"/>
              </a:spcAft>
              <a:buNone/>
              <a:defRPr/>
            </a:pPr>
            <a:r>
              <a:rPr lang="en-GB" sz="2000" dirty="0">
                <a:solidFill>
                  <a:schemeClr val="accent1"/>
                </a:solidFill>
                <a:sym typeface="Wingdings"/>
              </a:rPr>
              <a:t></a:t>
            </a:r>
            <a:r>
              <a:rPr lang="en-GB" sz="2000" dirty="0"/>
              <a:t> </a:t>
            </a:r>
            <a:r>
              <a:rPr lang="en-US" sz="2000" dirty="0" smtClean="0">
                <a:solidFill>
                  <a:srgbClr val="000000"/>
                </a:solidFill>
                <a:latin typeface="Arial" charset="0"/>
                <a:cs typeface="ＭＳ Ｐゴシック" charset="0"/>
              </a:rPr>
              <a:t>Attach </a:t>
            </a:r>
            <a:r>
              <a:rPr lang="en-US" sz="2000" dirty="0">
                <a:solidFill>
                  <a:srgbClr val="000000"/>
                </a:solidFill>
                <a:latin typeface="Arial" charset="0"/>
                <a:ea typeface="ＭＳ Ｐゴシック" charset="0"/>
                <a:cs typeface="ＭＳ Ｐゴシック" charset="0"/>
              </a:rPr>
              <a:t>the following file, that contains </a:t>
            </a:r>
            <a:r>
              <a:rPr lang="en-US" sz="2000" dirty="0" smtClean="0">
                <a:solidFill>
                  <a:srgbClr val="000000"/>
                </a:solidFill>
                <a:latin typeface="Arial" charset="0"/>
                <a:ea typeface="ＭＳ Ｐゴシック" charset="0"/>
                <a:cs typeface="ＭＳ Ｐゴシック" charset="0"/>
              </a:rPr>
              <a:t>RNA-</a:t>
            </a:r>
            <a:r>
              <a:rPr lang="en-US" sz="2000" dirty="0" err="1" smtClean="0">
                <a:solidFill>
                  <a:srgbClr val="000000"/>
                </a:solidFill>
                <a:latin typeface="Arial" charset="0"/>
                <a:ea typeface="ＭＳ Ｐゴシック" charset="0"/>
                <a:cs typeface="ＭＳ Ｐゴシック" charset="0"/>
              </a:rPr>
              <a:t>Seq</a:t>
            </a:r>
            <a:r>
              <a:rPr lang="en-US" sz="2000" dirty="0" smtClean="0">
                <a:solidFill>
                  <a:srgbClr val="000000"/>
                </a:solidFill>
                <a:latin typeface="Arial" charset="0"/>
                <a:ea typeface="ＭＳ Ｐゴシック" charset="0"/>
                <a:cs typeface="ＭＳ Ｐゴシック" charset="0"/>
              </a:rPr>
              <a:t> data for a wild type </a:t>
            </a:r>
            <a:r>
              <a:rPr lang="en-US" sz="2000" i="1" dirty="0" smtClean="0">
                <a:solidFill>
                  <a:srgbClr val="000000"/>
                </a:solidFill>
                <a:latin typeface="Arial" charset="0"/>
                <a:ea typeface="ＭＳ Ｐゴシック" charset="0"/>
                <a:cs typeface="ＭＳ Ｐゴシック" charset="0"/>
              </a:rPr>
              <a:t>Arabidopsis thaliana </a:t>
            </a:r>
            <a:r>
              <a:rPr lang="en-US" sz="2000" dirty="0" smtClean="0">
                <a:solidFill>
                  <a:srgbClr val="000000"/>
                </a:solidFill>
                <a:latin typeface="Arial" charset="0"/>
                <a:ea typeface="ＭＳ Ｐゴシック" charset="0"/>
                <a:cs typeface="ＭＳ Ｐゴシック" charset="0"/>
              </a:rPr>
              <a:t>seedling, to Ensembl Plants: </a:t>
            </a:r>
            <a:r>
              <a:rPr lang="en-US" sz="2000" dirty="0">
                <a:solidFill>
                  <a:srgbClr val="000000"/>
                </a:solidFill>
                <a:latin typeface="Arial" charset="0"/>
                <a:cs typeface="ＭＳ Ｐゴシック" charset="0"/>
                <a:hlinkClick r:id="rId2"/>
              </a:rPr>
              <a:t>http://www.ebi.ac.uk/~bert</a:t>
            </a:r>
            <a:r>
              <a:rPr lang="en-US" sz="2000" dirty="0" smtClean="0">
                <a:solidFill>
                  <a:srgbClr val="000000"/>
                </a:solidFill>
                <a:latin typeface="Arial" charset="0"/>
                <a:cs typeface="ＭＳ Ｐゴシック" charset="0"/>
                <a:hlinkClick r:id="rId2"/>
              </a:rPr>
              <a:t>/SRR070570.bam</a:t>
            </a:r>
            <a:r>
              <a:rPr lang="en-US" sz="2000" dirty="0" smtClean="0">
                <a:solidFill>
                  <a:srgbClr val="000000"/>
                </a:solidFill>
                <a:latin typeface="Arial" charset="0"/>
                <a:cs typeface="ＭＳ Ｐゴシック" charset="0"/>
              </a:rPr>
              <a:t> </a:t>
            </a: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buFont typeface="Wingdings" charset="0"/>
              <a:buChar char="8"/>
              <a:defRPr/>
            </a:pPr>
            <a:endParaRPr lang="en-US" sz="2000" dirty="0">
              <a:solidFill>
                <a:srgbClr val="000000"/>
              </a:solidFill>
              <a:latin typeface="Arial" charset="0"/>
              <a:ea typeface="ＭＳ Ｐゴシック" charset="0"/>
              <a:cs typeface="ＭＳ Ｐゴシック" charset="0"/>
            </a:endParaRPr>
          </a:p>
          <a:p>
            <a:pPr>
              <a:spcBef>
                <a:spcPct val="0"/>
              </a:spcBef>
              <a:spcAft>
                <a:spcPts val="600"/>
              </a:spcAft>
              <a:defRPr/>
            </a:pPr>
            <a:r>
              <a:rPr lang="en-US" sz="2000" i="1" dirty="0" smtClean="0">
                <a:solidFill>
                  <a:srgbClr val="000000"/>
                </a:solidFill>
                <a:latin typeface="Arial" charset="0"/>
                <a:cs typeface="ＭＳ Ｐゴシック" charset="0"/>
              </a:rPr>
              <a:t>Is</a:t>
            </a:r>
            <a:r>
              <a:rPr lang="en-US" sz="2000" i="1" dirty="0" smtClean="0">
                <a:solidFill>
                  <a:srgbClr val="000000"/>
                </a:solidFill>
                <a:latin typeface="Arial" charset="0"/>
                <a:ea typeface="ＭＳ Ｐゴシック" charset="0"/>
                <a:cs typeface="ＭＳ Ｐゴシック" charset="0"/>
              </a:rPr>
              <a:t> the G6PD1 gene expressed?</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Compare its expression to a gene that is:</a:t>
            </a:r>
          </a:p>
          <a:p>
            <a:pPr lvl="1">
              <a:spcBef>
                <a:spcPct val="0"/>
              </a:spcBef>
              <a:spcAft>
                <a:spcPts val="600"/>
              </a:spcAft>
              <a:defRPr/>
            </a:pPr>
            <a:r>
              <a:rPr lang="en-US" i="1" dirty="0" smtClean="0">
                <a:solidFill>
                  <a:srgbClr val="000000"/>
                </a:solidFill>
                <a:latin typeface="Arial" charset="0"/>
                <a:ea typeface="ＭＳ Ｐゴシック" charset="0"/>
                <a:cs typeface="ＭＳ Ｐゴシック" charset="0"/>
              </a:rPr>
              <a:t>expected to be constitutively highly expressed, e.g. </a:t>
            </a:r>
            <a:r>
              <a:rPr lang="en-US" i="1" dirty="0">
                <a:solidFill>
                  <a:srgbClr val="000000"/>
                </a:solidFill>
                <a:latin typeface="Arial" charset="0"/>
                <a:cs typeface="ＭＳ Ｐゴシック" charset="0"/>
              </a:rPr>
              <a:t>RBCS1A </a:t>
            </a:r>
            <a:r>
              <a:rPr lang="en-US" i="1" dirty="0" smtClean="0">
                <a:solidFill>
                  <a:srgbClr val="000000"/>
                </a:solidFill>
                <a:latin typeface="Arial" charset="0"/>
                <a:cs typeface="ＭＳ Ｐゴシック" charset="0"/>
              </a:rPr>
              <a:t>(</a:t>
            </a:r>
            <a:r>
              <a:rPr lang="en-US" i="1" dirty="0" err="1" smtClean="0">
                <a:solidFill>
                  <a:srgbClr val="000000"/>
                </a:solidFill>
                <a:latin typeface="Arial" charset="0"/>
                <a:cs typeface="ＭＳ Ｐゴシック" charset="0"/>
              </a:rPr>
              <a:t>ribulose</a:t>
            </a:r>
            <a:r>
              <a:rPr lang="en-US" i="1" dirty="0" smtClean="0">
                <a:solidFill>
                  <a:srgbClr val="000000"/>
                </a:solidFill>
                <a:latin typeface="Arial" charset="0"/>
                <a:cs typeface="ＭＳ Ｐゴシック" charset="0"/>
              </a:rPr>
              <a:t> </a:t>
            </a:r>
            <a:r>
              <a:rPr lang="en-US" i="1" dirty="0" err="1">
                <a:solidFill>
                  <a:srgbClr val="000000"/>
                </a:solidFill>
                <a:latin typeface="Arial" charset="0"/>
                <a:cs typeface="ＭＳ Ｐゴシック" charset="0"/>
              </a:rPr>
              <a:t>bisphosphate</a:t>
            </a:r>
            <a:r>
              <a:rPr lang="en-US" i="1" dirty="0">
                <a:solidFill>
                  <a:srgbClr val="000000"/>
                </a:solidFill>
                <a:latin typeface="Arial" charset="0"/>
                <a:cs typeface="ＭＳ Ｐゴシック" charset="0"/>
              </a:rPr>
              <a:t> carboxylase small chain 1A)</a:t>
            </a:r>
            <a:r>
              <a:rPr lang="en-US" i="1" dirty="0" smtClean="0">
                <a:solidFill>
                  <a:srgbClr val="000000"/>
                </a:solidFill>
                <a:latin typeface="Arial" charset="0"/>
                <a:ea typeface="ＭＳ Ｐゴシック" charset="0"/>
                <a:cs typeface="ＭＳ Ｐゴシック" charset="0"/>
              </a:rPr>
              <a:t>, and </a:t>
            </a:r>
          </a:p>
          <a:p>
            <a:pPr lvl="1">
              <a:spcBef>
                <a:spcPct val="0"/>
              </a:spcBef>
              <a:spcAft>
                <a:spcPts val="600"/>
              </a:spcAft>
              <a:defRPr/>
            </a:pPr>
            <a:r>
              <a:rPr lang="en-US" i="1" dirty="0" smtClean="0">
                <a:solidFill>
                  <a:srgbClr val="000000"/>
                </a:solidFill>
                <a:latin typeface="Arial" charset="0"/>
                <a:ea typeface="ＭＳ Ｐゴシック" charset="0"/>
                <a:cs typeface="ＭＳ Ｐゴシック" charset="0"/>
              </a:rPr>
              <a:t>one that is not, e.g. </a:t>
            </a:r>
            <a:r>
              <a:rPr lang="en-US" i="1" dirty="0">
                <a:solidFill>
                  <a:srgbClr val="000000"/>
                </a:solidFill>
                <a:latin typeface="Arial" charset="0"/>
                <a:cs typeface="ＭＳ Ｐゴシック" charset="0"/>
              </a:rPr>
              <a:t>PR1 (pathogenesis-related protein </a:t>
            </a:r>
            <a:r>
              <a:rPr lang="en-US" i="1" dirty="0" smtClean="0">
                <a:solidFill>
                  <a:srgbClr val="000000"/>
                </a:solidFill>
                <a:latin typeface="Arial" charset="0"/>
                <a:cs typeface="ＭＳ Ｐゴシック" charset="0"/>
              </a:rPr>
              <a:t>1).</a:t>
            </a:r>
            <a:endParaRPr lang="en-US" sz="28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454501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467544" y="2394088"/>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72683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
            <a:ext cx="9144000" cy="6765701"/>
          </a:xfrm>
          <a:prstGeom prst="rect">
            <a:avLst/>
          </a:prstGeom>
        </p:spPr>
      </p:pic>
      <p:sp>
        <p:nvSpPr>
          <p:cNvPr id="5" name="Rounded Rectangular Callout 3"/>
          <p:cNvSpPr>
            <a:spLocks noChangeArrowheads="1"/>
          </p:cNvSpPr>
          <p:nvPr/>
        </p:nvSpPr>
        <p:spPr bwMode="auto">
          <a:xfrm>
            <a:off x="3715269" y="2096259"/>
            <a:ext cx="1828800" cy="463401"/>
          </a:xfrm>
          <a:prstGeom prst="wedgeRoundRectCallout">
            <a:avLst>
              <a:gd name="adj1" fmla="val 50262"/>
              <a:gd name="adj2" fmla="val 75779"/>
              <a:gd name="adj3" fmla="val 16667"/>
            </a:avLst>
          </a:prstGeom>
          <a:solidFill>
            <a:srgbClr val="FFFF00"/>
          </a:solidFill>
          <a:ln w="9525">
            <a:solidFill>
              <a:schemeClr val="tx1"/>
            </a:solidFill>
            <a:round/>
            <a:headEnd/>
            <a:tailEnd/>
          </a:ln>
        </p:spPr>
        <p:txBody>
          <a:bodyPr/>
          <a:lstStyle/>
          <a:p>
            <a:pPr algn="ctr"/>
            <a:r>
              <a:rPr lang="en-US" sz="2200" dirty="0" smtClean="0"/>
              <a:t>Paste data</a:t>
            </a:r>
            <a:endParaRPr lang="en-US" sz="2200" i="1" dirty="0"/>
          </a:p>
        </p:txBody>
      </p:sp>
      <p:sp>
        <p:nvSpPr>
          <p:cNvPr id="6" name="Rounded Rectangular Callout 3"/>
          <p:cNvSpPr>
            <a:spLocks noChangeArrowheads="1"/>
          </p:cNvSpPr>
          <p:nvPr/>
        </p:nvSpPr>
        <p:spPr bwMode="auto">
          <a:xfrm>
            <a:off x="3728663" y="2734519"/>
            <a:ext cx="1828800" cy="762000"/>
          </a:xfrm>
          <a:prstGeom prst="wedgeRoundRectCallout">
            <a:avLst>
              <a:gd name="adj1" fmla="val 50262"/>
              <a:gd name="adj2" fmla="val 75779"/>
              <a:gd name="adj3" fmla="val 16667"/>
            </a:avLst>
          </a:prstGeom>
          <a:solidFill>
            <a:srgbClr val="FFFF00"/>
          </a:solidFill>
          <a:ln w="9525">
            <a:solidFill>
              <a:schemeClr val="tx1"/>
            </a:solidFill>
            <a:round/>
            <a:headEnd/>
            <a:tailEnd/>
          </a:ln>
        </p:spPr>
        <p:txBody>
          <a:bodyPr/>
          <a:lstStyle/>
          <a:p>
            <a:pPr algn="ctr"/>
            <a:r>
              <a:rPr lang="en-US" sz="2200" dirty="0" smtClean="0"/>
              <a:t>… or upload file</a:t>
            </a:r>
            <a:endParaRPr lang="en-US" sz="2200" i="1" dirty="0"/>
          </a:p>
        </p:txBody>
      </p:sp>
      <p:sp>
        <p:nvSpPr>
          <p:cNvPr id="7" name="Rounded Rectangular Callout 3"/>
          <p:cNvSpPr>
            <a:spLocks noChangeArrowheads="1"/>
          </p:cNvSpPr>
          <p:nvPr/>
        </p:nvSpPr>
        <p:spPr bwMode="auto">
          <a:xfrm>
            <a:off x="3745282" y="4192929"/>
            <a:ext cx="1828800" cy="762000"/>
          </a:xfrm>
          <a:prstGeom prst="wedgeRoundRectCallout">
            <a:avLst>
              <a:gd name="adj1" fmla="val 48634"/>
              <a:gd name="adj2" fmla="val -79158"/>
              <a:gd name="adj3" fmla="val 16667"/>
            </a:avLst>
          </a:prstGeom>
          <a:solidFill>
            <a:srgbClr val="FFFF00"/>
          </a:solidFill>
          <a:ln w="9525">
            <a:solidFill>
              <a:schemeClr val="tx1"/>
            </a:solidFill>
            <a:round/>
            <a:headEnd/>
            <a:tailEnd/>
          </a:ln>
        </p:spPr>
        <p:txBody>
          <a:bodyPr/>
          <a:lstStyle/>
          <a:p>
            <a:pPr algn="ctr"/>
            <a:r>
              <a:rPr lang="en-US" sz="2200" dirty="0" smtClean="0"/>
              <a:t>… or  provide URL</a:t>
            </a:r>
            <a:endParaRPr lang="en-US" sz="2200" i="1" dirty="0"/>
          </a:p>
        </p:txBody>
      </p:sp>
    </p:spTree>
    <p:extLst>
      <p:ext uri="{BB962C8B-B14F-4D97-AF65-F5344CB8AC3E}">
        <p14:creationId xmlns:p14="http://schemas.microsoft.com/office/powerpoint/2010/main" val="2629972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7</a:t>
            </a:r>
            <a:endParaRPr lang="en-US" dirty="0">
              <a:solidFill>
                <a:srgbClr val="000000"/>
              </a:solidFill>
              <a:latin typeface="Arial" charset="0"/>
              <a:ea typeface="ＭＳ Ｐゴシック" charset="0"/>
              <a:cs typeface="ＭＳ Ｐゴシック" charset="0"/>
            </a:endParaRPr>
          </a:p>
        </p:txBody>
      </p:sp>
      <p:cxnSp>
        <p:nvCxnSpPr>
          <p:cNvPr id="46084"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6"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The following file contains the genomic coordinates and alleles of a number of new variants in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gene of </a:t>
            </a:r>
            <a:r>
              <a:rPr lang="en-US" sz="2000" i="1" dirty="0" smtClean="0">
                <a:solidFill>
                  <a:srgbClr val="000000"/>
                </a:solidFill>
                <a:latin typeface="Arial" charset="0"/>
                <a:ea typeface="ＭＳ Ｐゴシック" charset="0"/>
                <a:cs typeface="ＭＳ Ｐゴシック" charset="0"/>
              </a:rPr>
              <a:t>Arabidopsis thaliana</a:t>
            </a:r>
            <a:r>
              <a:rPr lang="en-US" sz="2000" dirty="0" smtClean="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hlinkClick r:id="rId2"/>
              </a:rPr>
              <a:t>http://www.ebi.ac.uk/~bert/athaliana_g6pd1_new_variants.txt</a:t>
            </a:r>
            <a:endParaRPr lang="en-US" sz="2000" dirty="0" smtClean="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 any of these variants change the sequence of the glucose-6-phosphate dehydrogenase 1 protein?</a:t>
            </a:r>
          </a:p>
          <a:p>
            <a:pPr marL="342900">
              <a:spcBef>
                <a:spcPct val="0"/>
              </a:spcBef>
              <a:spcAft>
                <a:spcPts val="600"/>
              </a:spcAft>
              <a:defRPr/>
            </a:pPr>
            <a:r>
              <a:rPr lang="en-US" sz="2000" i="1" dirty="0" smtClean="0">
                <a:solidFill>
                  <a:srgbClr val="000000"/>
                </a:solidFill>
                <a:latin typeface="Arial" charset="0"/>
                <a:cs typeface="ＭＳ Ｐゴシック" charset="0"/>
              </a:rPr>
              <a:t>Have any of the variants already been annotated in Ensembl?</a:t>
            </a: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a:spcBef>
                <a:spcPts val="600"/>
              </a:spcBef>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7" name="Straight Connector 5"/>
          <p:cNvCxnSpPr>
            <a:cxnSpLocks noChangeShapeType="1"/>
          </p:cNvCxnSpPr>
          <p:nvPr/>
        </p:nvCxnSpPr>
        <p:spPr bwMode="auto">
          <a:xfrm>
            <a:off x="467544" y="238472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67544" y="378920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9084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
            <a:ext cx="9144000" cy="6765701"/>
          </a:xfrm>
          <a:prstGeom prst="rect">
            <a:avLst/>
          </a:prstGeom>
        </p:spPr>
      </p:pic>
      <p:sp>
        <p:nvSpPr>
          <p:cNvPr id="39938" name="Rounded Rectangular Callout 4"/>
          <p:cNvSpPr>
            <a:spLocks noChangeArrowheads="1"/>
          </p:cNvSpPr>
          <p:nvPr/>
        </p:nvSpPr>
        <p:spPr bwMode="auto">
          <a:xfrm>
            <a:off x="1906352" y="683098"/>
            <a:ext cx="1658888" cy="457200"/>
          </a:xfrm>
          <a:prstGeom prst="wedgeRoundRectCallout">
            <a:avLst>
              <a:gd name="adj1" fmla="val -50776"/>
              <a:gd name="adj2" fmla="val 78262"/>
              <a:gd name="adj3" fmla="val 16667"/>
            </a:avLst>
          </a:prstGeom>
          <a:solidFill>
            <a:srgbClr val="FFFF00"/>
          </a:solidFill>
          <a:ln w="9525">
            <a:solidFill>
              <a:schemeClr val="tx1"/>
            </a:solidFill>
            <a:round/>
            <a:headEnd/>
            <a:tailEnd/>
          </a:ln>
        </p:spPr>
        <p:txBody>
          <a:bodyPr/>
          <a:lstStyle/>
          <a:p>
            <a:pPr algn="ctr"/>
            <a:r>
              <a:rPr lang="en-US" sz="2200" dirty="0"/>
              <a:t>Step 1</a:t>
            </a:r>
            <a:endParaRPr lang="en-US" sz="2200" i="1" dirty="0"/>
          </a:p>
        </p:txBody>
      </p:sp>
      <p:sp>
        <p:nvSpPr>
          <p:cNvPr id="39939" name="Rounded Rectangular Callout 5"/>
          <p:cNvSpPr>
            <a:spLocks noChangeArrowheads="1"/>
          </p:cNvSpPr>
          <p:nvPr/>
        </p:nvSpPr>
        <p:spPr bwMode="auto">
          <a:xfrm>
            <a:off x="1906352" y="1321249"/>
            <a:ext cx="1658888" cy="457200"/>
          </a:xfrm>
          <a:prstGeom prst="wedgeRoundRectCallout">
            <a:avLst>
              <a:gd name="adj1" fmla="val -50074"/>
              <a:gd name="adj2" fmla="val 80810"/>
              <a:gd name="adj3" fmla="val 16667"/>
            </a:avLst>
          </a:prstGeom>
          <a:solidFill>
            <a:srgbClr val="FFFF00"/>
          </a:solidFill>
          <a:ln w="9525">
            <a:solidFill>
              <a:schemeClr val="tx1"/>
            </a:solidFill>
            <a:round/>
            <a:headEnd/>
            <a:tailEnd/>
          </a:ln>
        </p:spPr>
        <p:txBody>
          <a:bodyPr/>
          <a:lstStyle/>
          <a:p>
            <a:pPr algn="ctr"/>
            <a:r>
              <a:rPr lang="en-US" sz="2200" dirty="0"/>
              <a:t>Step 2</a:t>
            </a:r>
            <a:endParaRPr lang="en-US" sz="2200" i="1" dirty="0"/>
          </a:p>
        </p:txBody>
      </p:sp>
      <p:sp>
        <p:nvSpPr>
          <p:cNvPr id="39940" name="Rounded Rectangular Callout 6"/>
          <p:cNvSpPr>
            <a:spLocks noChangeArrowheads="1"/>
          </p:cNvSpPr>
          <p:nvPr/>
        </p:nvSpPr>
        <p:spPr bwMode="auto">
          <a:xfrm>
            <a:off x="1906352" y="1964522"/>
            <a:ext cx="1658888" cy="457200"/>
          </a:xfrm>
          <a:prstGeom prst="wedgeRoundRectCallout">
            <a:avLst>
              <a:gd name="adj1" fmla="val -52884"/>
              <a:gd name="adj2" fmla="val 80810"/>
              <a:gd name="adj3" fmla="val 16667"/>
            </a:avLst>
          </a:prstGeom>
          <a:solidFill>
            <a:srgbClr val="FFFF00"/>
          </a:solidFill>
          <a:ln w="9525">
            <a:solidFill>
              <a:schemeClr val="tx1"/>
            </a:solidFill>
            <a:round/>
            <a:headEnd/>
            <a:tailEnd/>
          </a:ln>
        </p:spPr>
        <p:txBody>
          <a:bodyPr/>
          <a:lstStyle/>
          <a:p>
            <a:pPr algn="ctr"/>
            <a:r>
              <a:rPr lang="en-US" sz="2200" dirty="0"/>
              <a:t>Step 3</a:t>
            </a:r>
            <a:endParaRPr lang="en-US" sz="2200" i="1" dirty="0"/>
          </a:p>
        </p:txBody>
      </p:sp>
      <p:sp>
        <p:nvSpPr>
          <p:cNvPr id="39941" name="Rounded Rectangular Callout 7"/>
          <p:cNvSpPr>
            <a:spLocks noChangeArrowheads="1"/>
          </p:cNvSpPr>
          <p:nvPr/>
        </p:nvSpPr>
        <p:spPr bwMode="auto">
          <a:xfrm>
            <a:off x="1906352" y="37076"/>
            <a:ext cx="1658888" cy="457200"/>
          </a:xfrm>
          <a:prstGeom prst="wedgeRoundRectCallout">
            <a:avLst>
              <a:gd name="adj1" fmla="val -50074"/>
              <a:gd name="adj2" fmla="val 80995"/>
              <a:gd name="adj3" fmla="val 16667"/>
            </a:avLst>
          </a:prstGeom>
          <a:solidFill>
            <a:srgbClr val="FFFF00"/>
          </a:solidFill>
          <a:ln w="9525">
            <a:solidFill>
              <a:schemeClr val="tx1"/>
            </a:solidFill>
            <a:round/>
            <a:headEnd/>
            <a:tailEnd/>
          </a:ln>
        </p:spPr>
        <p:txBody>
          <a:bodyPr/>
          <a:lstStyle/>
          <a:p>
            <a:pPr algn="ctr"/>
            <a:r>
              <a:rPr lang="en-US" sz="2200" dirty="0"/>
              <a:t>Step 4</a:t>
            </a:r>
            <a:endParaRPr lang="en-US" sz="2200" i="1" dirty="0"/>
          </a:p>
        </p:txBody>
      </p:sp>
      <p:sp>
        <p:nvSpPr>
          <p:cNvPr id="8" name="Rounded Rectangular Callout 3"/>
          <p:cNvSpPr>
            <a:spLocks noChangeArrowheads="1"/>
          </p:cNvSpPr>
          <p:nvPr/>
        </p:nvSpPr>
        <p:spPr bwMode="auto">
          <a:xfrm>
            <a:off x="3718741" y="4569933"/>
            <a:ext cx="1828800" cy="762000"/>
          </a:xfrm>
          <a:prstGeom prst="wedgeRoundRectCallout">
            <a:avLst>
              <a:gd name="adj1" fmla="val 48092"/>
              <a:gd name="adj2" fmla="val -73950"/>
              <a:gd name="adj3" fmla="val 16667"/>
            </a:avLst>
          </a:prstGeom>
          <a:solidFill>
            <a:srgbClr val="FFFF00"/>
          </a:solidFill>
          <a:ln w="9525">
            <a:solidFill>
              <a:schemeClr val="tx1"/>
            </a:solidFill>
            <a:round/>
            <a:headEnd/>
            <a:tailEnd/>
          </a:ln>
        </p:spPr>
        <p:txBody>
          <a:bodyPr/>
          <a:lstStyle/>
          <a:p>
            <a:pPr algn="ctr"/>
            <a:r>
              <a:rPr lang="en-US" sz="2200" dirty="0" smtClean="0"/>
              <a:t>Preview of results</a:t>
            </a:r>
            <a:endParaRPr lang="en-US" sz="2200" i="1" dirty="0"/>
          </a:p>
        </p:txBody>
      </p:sp>
      <p:sp>
        <p:nvSpPr>
          <p:cNvPr id="9" name="Rounded Rectangular Callout 3"/>
          <p:cNvSpPr>
            <a:spLocks noChangeArrowheads="1"/>
          </p:cNvSpPr>
          <p:nvPr/>
        </p:nvSpPr>
        <p:spPr bwMode="auto">
          <a:xfrm>
            <a:off x="6659112" y="1408667"/>
            <a:ext cx="1828800" cy="762000"/>
          </a:xfrm>
          <a:prstGeom prst="wedgeRoundRectCallout">
            <a:avLst>
              <a:gd name="adj1" fmla="val -51190"/>
              <a:gd name="adj2" fmla="val -75252"/>
              <a:gd name="adj3" fmla="val 16667"/>
            </a:avLst>
          </a:prstGeom>
          <a:solidFill>
            <a:srgbClr val="FFFF00"/>
          </a:solidFill>
          <a:ln w="9525">
            <a:solidFill>
              <a:schemeClr val="tx1"/>
            </a:solidFill>
            <a:round/>
            <a:headEnd/>
            <a:tailEnd/>
          </a:ln>
        </p:spPr>
        <p:txBody>
          <a:bodyPr/>
          <a:lstStyle/>
          <a:p>
            <a:pPr algn="ctr"/>
            <a:r>
              <a:rPr lang="en-US" sz="2200" dirty="0" smtClean="0"/>
              <a:t>Export results to file</a:t>
            </a:r>
            <a:endParaRPr lang="en-US" sz="2200" i="1" dirty="0"/>
          </a:p>
        </p:txBody>
      </p:sp>
    </p:spTree>
    <p:extLst>
      <p:ext uri="{BB962C8B-B14F-4D97-AF65-F5344CB8AC3E}">
        <p14:creationId xmlns:p14="http://schemas.microsoft.com/office/powerpoint/2010/main" val="301942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366103" y="228600"/>
            <a:ext cx="8408934" cy="685800"/>
          </a:xfrm>
        </p:spPr>
        <p:txBody>
          <a:bodyPr/>
          <a:lstStyle/>
          <a:p>
            <a:r>
              <a:rPr lang="en-US" sz="2800" dirty="0" smtClean="0">
                <a:solidFill>
                  <a:srgbClr val="000000"/>
                </a:solidFill>
                <a:latin typeface="Arial" charset="0"/>
                <a:ea typeface="ＭＳ Ｐゴシック" charset="0"/>
                <a:cs typeface="ＭＳ Ｐゴシック" charset="0"/>
              </a:rPr>
              <a:t>BioMart</a:t>
            </a:r>
            <a:endParaRPr lang="en-US" sz="2800"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366103" y="1086982"/>
            <a:ext cx="8408934" cy="4795514"/>
          </a:xfrm>
        </p:spPr>
        <p:txBody>
          <a:bodyPr/>
          <a:lstStyle/>
          <a:p>
            <a:pPr marL="365125" indent="-365125"/>
            <a:r>
              <a:rPr lang="en-US" sz="2200" dirty="0">
                <a:latin typeface="Arial" charset="0"/>
                <a:cs typeface="ＭＳ Ｐゴシック" charset="0"/>
              </a:rPr>
              <a:t>Step 1 – Dataset</a:t>
            </a:r>
          </a:p>
          <a:p>
            <a:pPr marL="365125" indent="-365125">
              <a:buFont typeface="Times" charset="0"/>
              <a:buNone/>
            </a:pPr>
            <a:r>
              <a:rPr lang="en-US" sz="2200" dirty="0">
                <a:latin typeface="Arial" charset="0"/>
                <a:cs typeface="ＭＳ Ｐゴシック" charset="0"/>
              </a:rPr>
              <a:t>	Choose your dataset and species</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2 – Filters</a:t>
            </a:r>
          </a:p>
          <a:p>
            <a:pPr marL="365125" indent="-365125">
              <a:buFont typeface="Times" charset="0"/>
              <a:buNone/>
            </a:pPr>
            <a:r>
              <a:rPr lang="en-US" sz="2200" dirty="0">
                <a:latin typeface="Arial" charset="0"/>
                <a:cs typeface="ＭＳ Ｐゴシック" charset="0"/>
              </a:rPr>
              <a:t>	Limit your dataset</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3 – Attributes</a:t>
            </a:r>
          </a:p>
          <a:p>
            <a:pPr marL="365125" indent="-365125">
              <a:buFont typeface="Times" charset="0"/>
              <a:buNone/>
            </a:pPr>
            <a:r>
              <a:rPr lang="en-US" sz="2200" dirty="0">
                <a:latin typeface="Arial" charset="0"/>
                <a:cs typeface="ＭＳ Ｐゴシック" charset="0"/>
              </a:rPr>
              <a:t>	Specify what information you want to output</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4 – Results</a:t>
            </a:r>
          </a:p>
          <a:p>
            <a:pPr marL="365125" indent="-365125">
              <a:buFont typeface="Times" charset="0"/>
              <a:buNone/>
            </a:pPr>
            <a:r>
              <a:rPr lang="en-US" sz="2200" dirty="0">
                <a:latin typeface="Arial" charset="0"/>
                <a:cs typeface="ＭＳ Ｐゴシック" charset="0"/>
              </a:rPr>
              <a:t>	Preview and output your results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0624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28600"/>
            <a:ext cx="7772400" cy="685800"/>
          </a:xfrm>
        </p:spPr>
        <p:txBody>
          <a:bodyPr/>
          <a:lstStyle/>
          <a:p>
            <a:r>
              <a:rPr lang="en-US" dirty="0">
                <a:solidFill>
                  <a:schemeClr val="tx1"/>
                </a:solidFill>
                <a:latin typeface="Arial" charset="0"/>
                <a:ea typeface="ＭＳ Ｐゴシック" charset="0"/>
                <a:cs typeface="ＭＳ Ｐゴシック" charset="0"/>
              </a:rPr>
              <a:t>Exercise </a:t>
            </a:r>
            <a:r>
              <a:rPr lang="en-US" dirty="0" smtClean="0">
                <a:solidFill>
                  <a:schemeClr val="tx1"/>
                </a:solidFill>
                <a:latin typeface="Arial" charset="0"/>
                <a:ea typeface="ＭＳ Ｐゴシック" charset="0"/>
                <a:cs typeface="ＭＳ Ｐゴシック" charset="0"/>
              </a:rPr>
              <a:t>8</a:t>
            </a:r>
            <a:endParaRPr lang="en-US" dirty="0">
              <a:solidFill>
                <a:schemeClr val="tx1"/>
              </a:solidFill>
              <a:latin typeface="Arial" charset="0"/>
              <a:ea typeface="ＭＳ Ｐゴシック" charset="0"/>
              <a:cs typeface="ＭＳ Ｐゴシック" charset="0"/>
            </a:endParaRPr>
          </a:p>
        </p:txBody>
      </p:sp>
      <p:cxnSp>
        <p:nvCxnSpPr>
          <p:cNvPr id="47108"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5" name="Content Placeholder 3"/>
          <p:cNvSpPr txBox="1">
            <a:spLocks/>
          </p:cNvSpPr>
          <p:nvPr/>
        </p:nvSpPr>
        <p:spPr bwMode="auto">
          <a:xfrm>
            <a:off x="457200" y="12192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69875" indent="-342900" algn="l" rtl="0" eaLnBrk="0" fontAlgn="base" hangingPunct="0">
              <a:spcBef>
                <a:spcPct val="20000"/>
              </a:spcBef>
              <a:spcAft>
                <a:spcPct val="0"/>
              </a:spcAft>
              <a:buClr>
                <a:srgbClr val="8D1C0B"/>
              </a:buClr>
              <a:buFont typeface="Times"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8D1C0B"/>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8D1C0B"/>
              </a:buClr>
              <a:buFont typeface="Times" charset="0"/>
              <a:buChar char="•"/>
              <a:defRPr>
                <a:solidFill>
                  <a:schemeClr val="tx1"/>
                </a:solidFill>
                <a:latin typeface="+mn-lt"/>
                <a:ea typeface="+mn-ea"/>
              </a:defRPr>
            </a:lvl3pPr>
            <a:lvl4pPr marL="1600200" indent="-228600" algn="l" rtl="0" eaLnBrk="0" fontAlgn="base" hangingPunct="0">
              <a:spcBef>
                <a:spcPct val="20000"/>
              </a:spcBef>
              <a:spcAft>
                <a:spcPct val="0"/>
              </a:spcAft>
              <a:buClr>
                <a:srgbClr val="8D1C0B"/>
              </a:buClr>
              <a:buFont typeface="Times" charset="0"/>
              <a:buChar char="•"/>
              <a:defRPr sz="1600">
                <a:solidFill>
                  <a:schemeClr val="tx1"/>
                </a:solidFill>
                <a:latin typeface="+mn-lt"/>
                <a:ea typeface="+mn-ea"/>
              </a:defRPr>
            </a:lvl4pPr>
            <a:lvl5pPr marL="2057400" indent="-228600" algn="l" rtl="0" eaLnBrk="0" fontAlgn="base" hangingPunct="0">
              <a:spcBef>
                <a:spcPct val="20000"/>
              </a:spcBef>
              <a:spcAft>
                <a:spcPct val="0"/>
              </a:spcAft>
              <a:buClr>
                <a:srgbClr val="8D1C0B"/>
              </a:buClr>
              <a:buFont typeface="Times" charset="0"/>
              <a:buChar char="•"/>
              <a:defRPr sz="1400">
                <a:solidFill>
                  <a:schemeClr val="tx1"/>
                </a:solidFill>
                <a:latin typeface="+mn-lt"/>
                <a:ea typeface="+mn-ea"/>
              </a:defRPr>
            </a:lvl5pPr>
            <a:lvl6pPr marL="25146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6pPr>
            <a:lvl7pPr marL="29718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7pPr>
            <a:lvl8pPr marL="34290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8pPr>
            <a:lvl9pPr marL="38862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9p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Select the Ensembl Genes dataset for </a:t>
            </a:r>
            <a:r>
              <a:rPr lang="en-US" sz="2000" i="1" dirty="0" smtClean="0">
                <a:solidFill>
                  <a:srgbClr val="000000"/>
                </a:solidFill>
                <a:latin typeface="Arial" charset="0"/>
                <a:ea typeface="ＭＳ Ｐゴシック" charset="0"/>
                <a:cs typeface="ＭＳ Ｐゴシック" charset="0"/>
              </a:rPr>
              <a:t>Arabidopsis thaliana</a:t>
            </a:r>
            <a:r>
              <a:rPr lang="en-US" sz="2000" dirty="0" smtClean="0">
                <a:solidFill>
                  <a:srgbClr val="000000"/>
                </a:solidFill>
                <a:latin typeface="Arial" charset="0"/>
                <a:ea typeface="ＭＳ Ｐゴシック" charset="0"/>
                <a:cs typeface="ＭＳ Ｐゴシック" charset="0"/>
              </a:rPr>
              <a:t>.</a:t>
            </a:r>
          </a:p>
          <a:p>
            <a:pPr marL="342900">
              <a:spcBef>
                <a:spcPct val="0"/>
              </a:spcBef>
              <a:spcAft>
                <a:spcPts val="600"/>
              </a:spcAft>
              <a:buFont typeface="Wingdings" charset="0"/>
              <a:buChar char="8"/>
              <a:defRPr/>
            </a:pPr>
            <a:r>
              <a:rPr lang="en-US" sz="2000" dirty="0">
                <a:solidFill>
                  <a:srgbClr val="000000"/>
                </a:solidFill>
                <a:latin typeface="Arial" charset="0"/>
                <a:ea typeface="ＭＳ Ｐゴシック" charset="0"/>
                <a:cs typeface="ＭＳ Ｐゴシック" charset="0"/>
              </a:rPr>
              <a:t>Filter for all genes </a:t>
            </a:r>
            <a:r>
              <a:rPr lang="en-US" sz="2000" dirty="0" smtClean="0">
                <a:solidFill>
                  <a:srgbClr val="000000"/>
                </a:solidFill>
                <a:latin typeface="Arial" charset="0"/>
                <a:ea typeface="ＭＳ Ｐゴシック" charset="0"/>
                <a:cs typeface="ＭＳ Ｐゴシック" charset="0"/>
              </a:rPr>
              <a:t>that </a:t>
            </a:r>
            <a:r>
              <a:rPr lang="en-US" sz="2000" dirty="0">
                <a:solidFill>
                  <a:srgbClr val="000000"/>
                </a:solidFill>
                <a:latin typeface="Arial" charset="0"/>
                <a:ea typeface="ＭＳ Ｐゴシック" charset="0"/>
                <a:cs typeface="ＭＳ Ｐゴシック" charset="0"/>
              </a:rPr>
              <a:t>are annotated with the </a:t>
            </a:r>
            <a:r>
              <a:rPr lang="en-US" sz="2000" dirty="0" smtClean="0">
                <a:solidFill>
                  <a:srgbClr val="000000"/>
                </a:solidFill>
                <a:latin typeface="Arial" charset="0"/>
                <a:ea typeface="ＭＳ Ｐゴシック" charset="0"/>
                <a:cs typeface="ＭＳ Ｐゴシック" charset="0"/>
              </a:rPr>
              <a:t>GO </a:t>
            </a:r>
            <a:r>
              <a:rPr lang="en-US" sz="2000" dirty="0">
                <a:solidFill>
                  <a:srgbClr val="000000"/>
                </a:solidFill>
                <a:latin typeface="Arial" charset="0"/>
                <a:ea typeface="ＭＳ Ｐゴシック" charset="0"/>
                <a:cs typeface="ＭＳ Ｐゴシック" charset="0"/>
              </a:rPr>
              <a:t>term ‘pentose-phosphate </a:t>
            </a:r>
            <a:r>
              <a:rPr lang="en-US" sz="2000" dirty="0" smtClean="0">
                <a:solidFill>
                  <a:srgbClr val="000000"/>
                </a:solidFill>
                <a:latin typeface="Arial" charset="0"/>
                <a:ea typeface="ＭＳ Ｐゴシック" charset="0"/>
                <a:cs typeface="ＭＳ Ｐゴシック" charset="0"/>
              </a:rPr>
              <a:t>shunt’, the official GO term for the pentose-phosphate pathway (</a:t>
            </a:r>
            <a:r>
              <a:rPr lang="en-US" sz="2000" dirty="0" smtClean="0">
                <a:solidFill>
                  <a:srgbClr val="000000"/>
                </a:solidFill>
                <a:latin typeface="Arial" charset="0"/>
                <a:ea typeface="ＭＳ Ｐゴシック" charset="0"/>
                <a:cs typeface="ＭＳ Ｐゴシック" charset="0"/>
                <a:hlinkClick r:id="rId2"/>
              </a:rPr>
              <a:t>http</a:t>
            </a:r>
            <a:r>
              <a:rPr lang="en-US" sz="2000" dirty="0">
                <a:solidFill>
                  <a:srgbClr val="000000"/>
                </a:solidFill>
                <a:latin typeface="Arial" charset="0"/>
                <a:ea typeface="ＭＳ Ｐゴシック" charset="0"/>
                <a:cs typeface="ＭＳ Ｐゴシック" charset="0"/>
                <a:hlinkClick r:id="rId2"/>
              </a:rPr>
              <a:t>://amigo.geneontology.org/cgi-bin/amigo/term_details?term=GO:</a:t>
            </a:r>
            <a:r>
              <a:rPr lang="en-US" sz="2000" dirty="0" smtClean="0">
                <a:solidFill>
                  <a:srgbClr val="000000"/>
                </a:solidFill>
                <a:latin typeface="Arial" charset="0"/>
                <a:ea typeface="ＭＳ Ｐゴシック" charset="0"/>
                <a:cs typeface="ＭＳ Ｐゴシック" charset="0"/>
                <a:hlinkClick r:id="rId2"/>
              </a:rPr>
              <a:t>0006098</a:t>
            </a:r>
            <a:r>
              <a:rPr lang="en-US" sz="2000" dirty="0" smtClean="0">
                <a:solidFill>
                  <a:srgbClr val="000000"/>
                </a:solidFill>
                <a:latin typeface="Arial" charset="0"/>
                <a:ea typeface="ＭＳ Ｐゴシック" charset="0"/>
                <a:cs typeface="ＭＳ Ｐゴシック" charset="0"/>
              </a:rPr>
              <a:t> )</a:t>
            </a:r>
          </a:p>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Select </a:t>
            </a:r>
            <a:r>
              <a:rPr lang="en-US" sz="2000" dirty="0">
                <a:solidFill>
                  <a:srgbClr val="000000"/>
                </a:solidFill>
                <a:latin typeface="Arial" charset="0"/>
                <a:ea typeface="ＭＳ Ｐゴシック" charset="0"/>
                <a:cs typeface="ＭＳ Ｐゴシック" charset="0"/>
              </a:rPr>
              <a:t>the </a:t>
            </a:r>
            <a:r>
              <a:rPr lang="en-US" sz="2000" dirty="0" smtClean="0">
                <a:solidFill>
                  <a:srgbClr val="000000"/>
                </a:solidFill>
                <a:latin typeface="Arial" charset="0"/>
                <a:ea typeface="ＭＳ Ｐゴシック" charset="0"/>
                <a:cs typeface="ＭＳ Ｐゴシック" charset="0"/>
              </a:rPr>
              <a:t>following attributes: Ensembl Gene ID, Associated Gene Name and Description.</a:t>
            </a:r>
          </a:p>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View the results.</a:t>
            </a: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genes does the query find?</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Are all G6PD genes amongst the results?</a:t>
            </a:r>
          </a:p>
          <a:p>
            <a:pPr>
              <a:spcBef>
                <a:spcPts val="600"/>
              </a:spcBef>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7" name="Straight Connector 5"/>
          <p:cNvCxnSpPr>
            <a:cxnSpLocks noChangeShapeType="1"/>
          </p:cNvCxnSpPr>
          <p:nvPr/>
        </p:nvCxnSpPr>
        <p:spPr bwMode="auto">
          <a:xfrm>
            <a:off x="467544" y="5678833"/>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67544" y="426561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7317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2209800"/>
            <a:ext cx="7772400" cy="914400"/>
          </a:xfrm>
        </p:spPr>
        <p:txBody>
          <a:bodyPr/>
          <a:lstStyle/>
          <a:p>
            <a:pPr algn="ctr"/>
            <a:r>
              <a:rPr lang="en-US" sz="4800" dirty="0" smtClean="0">
                <a:solidFill>
                  <a:srgbClr val="000000"/>
                </a:solidFill>
                <a:latin typeface="Arial" charset="0"/>
                <a:cs typeface="ＭＳ Ｐゴシック" charset="0"/>
              </a:rPr>
              <a:t>Explore</a:t>
            </a:r>
            <a:br>
              <a:rPr lang="en-US" sz="4800" dirty="0" smtClean="0">
                <a:solidFill>
                  <a:srgbClr val="000000"/>
                </a:solidFill>
                <a:latin typeface="Arial" charset="0"/>
                <a:cs typeface="ＭＳ Ｐゴシック" charset="0"/>
              </a:rPr>
            </a:br>
            <a:r>
              <a:rPr lang="en-US" sz="4800" dirty="0" smtClean="0">
                <a:solidFill>
                  <a:srgbClr val="000000"/>
                </a:solidFill>
                <a:latin typeface="Arial" charset="0"/>
                <a:cs typeface="ＭＳ Ｐゴシック" charset="0"/>
              </a:rPr>
              <a:t>your favorite genes!</a:t>
            </a:r>
            <a:endParaRPr lang="en-US" sz="4800" dirty="0">
              <a:solidFill>
                <a:srgbClr val="000000"/>
              </a:solidFill>
              <a:latin typeface="Arial" charset="0"/>
              <a:cs typeface="ＭＳ Ｐゴシック" charset="0"/>
            </a:endParaRPr>
          </a:p>
        </p:txBody>
      </p:sp>
    </p:spTree>
    <p:extLst>
      <p:ext uri="{BB962C8B-B14F-4D97-AF65-F5344CB8AC3E}">
        <p14:creationId xmlns:p14="http://schemas.microsoft.com/office/powerpoint/2010/main" val="2760651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Acknowledgments</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3" name="Content Placeholder 3"/>
          <p:cNvSpPr txBox="1">
            <a:spLocks/>
          </p:cNvSpPr>
          <p:nvPr/>
        </p:nvSpPr>
        <p:spPr>
          <a:xfrm>
            <a:off x="366103" y="1086982"/>
            <a:ext cx="8408934" cy="4795514"/>
          </a:xfrm>
          <a:prstGeom prst="rect">
            <a:avLst/>
          </a:prstGeom>
        </p:spPr>
        <p:txBody>
          <a:bodyPr/>
          <a:lst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9pPr>
          </a:lstStyle>
          <a:p>
            <a:pPr marL="0" indent="0">
              <a:buFontTx/>
              <a:buNone/>
              <a:defRPr/>
            </a:pPr>
            <a:r>
              <a:rPr lang="en-US" sz="2000" dirty="0" smtClean="0">
                <a:solidFill>
                  <a:schemeClr val="accent1"/>
                </a:solidFill>
                <a:latin typeface="Arial" charset="0"/>
                <a:cs typeface="ＭＳ Ｐゴシック" charset="0"/>
              </a:rPr>
              <a:t>                                    </a:t>
            </a:r>
            <a:r>
              <a:rPr lang="en-US" sz="2000" dirty="0" smtClean="0">
                <a:latin typeface="Arial" charset="0"/>
                <a:cs typeface="ＭＳ Ｐゴシック" charset="0"/>
              </a:rPr>
              <a:t>team</a:t>
            </a:r>
          </a:p>
          <a:p>
            <a:pPr marL="0" indent="0">
              <a:buFontTx/>
              <a:buNone/>
              <a:defRPr/>
            </a:pPr>
            <a:endParaRPr lang="en-US" sz="800" dirty="0" smtClean="0">
              <a:solidFill>
                <a:schemeClr val="accent1"/>
              </a:solidFill>
              <a:latin typeface="Arial" charset="0"/>
              <a:cs typeface="ＭＳ Ｐゴシック" charset="0"/>
            </a:endParaRPr>
          </a:p>
          <a:p>
            <a:pPr marL="0" indent="0">
              <a:buFontTx/>
              <a:buNone/>
              <a:defRPr/>
            </a:pPr>
            <a:r>
              <a:rPr lang="en-US" sz="2000" dirty="0" smtClean="0">
                <a:solidFill>
                  <a:schemeClr val="accent1"/>
                </a:solidFill>
                <a:latin typeface="Arial" charset="0"/>
                <a:cs typeface="ＭＳ Ｐゴシック" charset="0"/>
              </a:rPr>
              <a:t>Dan Bolser</a:t>
            </a:r>
            <a:r>
              <a:rPr lang="en-US" sz="2000" dirty="0" smtClean="0">
                <a:latin typeface="Arial" charset="0"/>
                <a:cs typeface="ＭＳ Ｐゴシック" charset="0"/>
              </a:rPr>
              <a:t>, Paul Davies, Paul Derwent, </a:t>
            </a:r>
            <a:r>
              <a:rPr lang="en-US" sz="2000" dirty="0" smtClean="0">
                <a:solidFill>
                  <a:schemeClr val="accent1"/>
                </a:solidFill>
                <a:latin typeface="Arial" charset="0"/>
                <a:cs typeface="ＭＳ Ｐゴシック" charset="0"/>
              </a:rPr>
              <a:t>Christoph Grabmüller</a:t>
            </a:r>
            <a:r>
              <a:rPr lang="en-US" sz="2000" dirty="0" smtClean="0">
                <a:latin typeface="Arial" charset="0"/>
                <a:cs typeface="ＭＳ Ｐゴシック" charset="0"/>
              </a:rPr>
              <a:t>, Kevin Howe, Daniel Hughes, Jay Humphrey, </a:t>
            </a:r>
            <a:r>
              <a:rPr lang="en-US" sz="2000" dirty="0" smtClean="0">
                <a:solidFill>
                  <a:srgbClr val="72AD46"/>
                </a:solidFill>
                <a:latin typeface="Arial" charset="0"/>
                <a:cs typeface="ＭＳ Ｐゴシック" charset="0"/>
              </a:rPr>
              <a:t>Arnaud Kerhornou</a:t>
            </a:r>
            <a:r>
              <a:rPr lang="en-US" sz="2000" dirty="0" smtClean="0">
                <a:latin typeface="Arial" charset="0"/>
                <a:cs typeface="ＭＳ Ｐゴシック" charset="0"/>
              </a:rPr>
              <a:t>, </a:t>
            </a:r>
            <a:r>
              <a:rPr lang="en-US" sz="2000" dirty="0" smtClean="0">
                <a:solidFill>
                  <a:srgbClr val="72AD46"/>
                </a:solidFill>
                <a:latin typeface="Arial" charset="0"/>
                <a:cs typeface="ＭＳ Ｐゴシック" charset="0"/>
              </a:rPr>
              <a:t>Paul Kersey</a:t>
            </a:r>
            <a:r>
              <a:rPr lang="en-US" sz="2000" dirty="0" smtClean="0">
                <a:latin typeface="Arial" charset="0"/>
                <a:cs typeface="ＭＳ Ｐゴシック" charset="0"/>
              </a:rPr>
              <a:t>, Eugene Kulesha, Nick Langridge, Dan Lawson, </a:t>
            </a:r>
            <a:r>
              <a:rPr lang="en-US" sz="2000" dirty="0" smtClean="0">
                <a:solidFill>
                  <a:srgbClr val="72AD46"/>
                </a:solidFill>
                <a:latin typeface="Arial" charset="0"/>
                <a:cs typeface="ＭＳ Ｐゴシック" charset="0"/>
              </a:rPr>
              <a:t>Uma Maheswari</a:t>
            </a:r>
            <a:r>
              <a:rPr lang="en-US" sz="2000" dirty="0" smtClean="0">
                <a:latin typeface="Arial" charset="0"/>
                <a:cs typeface="ＭＳ Ｐゴシック" charset="0"/>
              </a:rPr>
              <a:t>, Gareth Maslen, Mark McDowall, Karyn Megy, </a:t>
            </a:r>
            <a:r>
              <a:rPr lang="en-US" sz="2000" dirty="0" smtClean="0">
                <a:solidFill>
                  <a:srgbClr val="72AD46"/>
                </a:solidFill>
                <a:latin typeface="Arial" charset="0"/>
                <a:cs typeface="ＭＳ Ｐゴシック" charset="0"/>
              </a:rPr>
              <a:t>Michael Nuhn</a:t>
            </a:r>
            <a:r>
              <a:rPr lang="en-US" sz="2000" dirty="0" smtClean="0">
                <a:latin typeface="Arial" charset="0"/>
                <a:cs typeface="ＭＳ Ｐゴシック" charset="0"/>
              </a:rPr>
              <a:t>, ChuangKee Ong, Michael Paulini, Helder Pedro, </a:t>
            </a:r>
            <a:r>
              <a:rPr lang="en-US" sz="2000" dirty="0" smtClean="0">
                <a:solidFill>
                  <a:srgbClr val="72AD46"/>
                </a:solidFill>
                <a:latin typeface="Arial" charset="0"/>
                <a:cs typeface="ＭＳ Ｐゴシック" charset="0"/>
              </a:rPr>
              <a:t>Dan Staines</a:t>
            </a:r>
            <a:r>
              <a:rPr lang="en-US" sz="2000" dirty="0" smtClean="0">
                <a:latin typeface="Arial" charset="0"/>
                <a:cs typeface="ＭＳ Ｐゴシック" charset="0"/>
              </a:rPr>
              <a:t>, Iliana Toneva, Mary-Ann Tuli, Gareth Williams, Derek Wilson</a:t>
            </a:r>
          </a:p>
          <a:p>
            <a:pPr marL="0" indent="0">
              <a:buFontTx/>
              <a:buNone/>
              <a:defRPr/>
            </a:pPr>
            <a:endParaRPr lang="en-US" sz="2000" dirty="0" smtClean="0">
              <a:latin typeface="Arial" charset="0"/>
              <a:cs typeface="ＭＳ Ｐゴシック" charset="0"/>
            </a:endParaRPr>
          </a:p>
          <a:p>
            <a:pPr marL="0" indent="0">
              <a:buFontTx/>
              <a:buNone/>
              <a:defRPr/>
            </a:pPr>
            <a:endParaRPr lang="en-US" sz="800" dirty="0" smtClean="0">
              <a:latin typeface="Arial" charset="0"/>
              <a:cs typeface="ＭＳ Ｐゴシック" charset="0"/>
            </a:endParaRPr>
          </a:p>
          <a:p>
            <a:pPr marL="0" indent="0">
              <a:buFontTx/>
              <a:buNone/>
              <a:defRPr/>
            </a:pPr>
            <a:r>
              <a:rPr lang="en-US" sz="2000" dirty="0" smtClean="0">
                <a:latin typeface="Arial" charset="0"/>
                <a:cs typeface="ＭＳ Ｐゴシック" charset="0"/>
              </a:rPr>
              <a:t>                    team</a:t>
            </a:r>
          </a:p>
          <a:p>
            <a:pPr marL="0" indent="0">
              <a:buFontTx/>
              <a:buNone/>
              <a:defRPr/>
            </a:pPr>
            <a:endParaRPr lang="en-US" sz="800" dirty="0" smtClean="0">
              <a:latin typeface="Arial" charset="0"/>
              <a:cs typeface="ＭＳ Ｐゴシック" charset="0"/>
            </a:endParaRPr>
          </a:p>
          <a:p>
            <a:pPr marL="0" indent="0">
              <a:buFontTx/>
              <a:buNone/>
              <a:defRPr/>
            </a:pPr>
            <a:r>
              <a:rPr lang="en-US" sz="2000" b="1" dirty="0" smtClean="0">
                <a:latin typeface="Arial" charset="0"/>
                <a:cs typeface="ＭＳ Ｐゴシック" charset="0"/>
              </a:rPr>
              <a:t>Collaborators: </a:t>
            </a:r>
            <a:r>
              <a:rPr lang="en-US" sz="2000" dirty="0" smtClean="0">
                <a:latin typeface="Arial" charset="0"/>
                <a:cs typeface="ＭＳ Ｐゴシック" charset="0"/>
              </a:rPr>
              <a:t>Gramene, Rothamsted Research</a:t>
            </a:r>
          </a:p>
          <a:p>
            <a:pPr marL="0" indent="0">
              <a:buFontTx/>
              <a:buNone/>
              <a:defRPr/>
            </a:pPr>
            <a:endParaRPr lang="en-US" sz="800" dirty="0" smtClean="0">
              <a:latin typeface="Arial" charset="0"/>
              <a:cs typeface="ＭＳ Ｐゴシック" charset="0"/>
            </a:endParaRPr>
          </a:p>
          <a:p>
            <a:pPr marL="0" indent="0">
              <a:buFontTx/>
              <a:buNone/>
              <a:defRPr/>
            </a:pPr>
            <a:r>
              <a:rPr lang="en-US" sz="2000" b="1" dirty="0" smtClean="0">
                <a:latin typeface="Arial" charset="0"/>
                <a:cs typeface="ＭＳ Ｐゴシック" charset="0"/>
              </a:rPr>
              <a:t>Funding: </a:t>
            </a:r>
            <a:r>
              <a:rPr lang="en-US" sz="2000" dirty="0" smtClean="0">
                <a:latin typeface="Arial" charset="0"/>
                <a:cs typeface="ＭＳ Ｐゴシック" charset="0"/>
              </a:rPr>
              <a:t>EMBL, EU-FP7, BBSRC</a:t>
            </a:r>
            <a:endParaRPr lang="en-US" sz="2000" dirty="0">
              <a:latin typeface="Arial" charset="0"/>
              <a:cs typeface="ＭＳ Ｐゴシック"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88" y="3907485"/>
            <a:ext cx="152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4" y="1002057"/>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15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Ensembl &amp; Ensembl Genomes</a:t>
            </a:r>
            <a:endParaRPr lang="en-US" dirty="0"/>
          </a:p>
        </p:txBody>
      </p:sp>
      <p:sp>
        <p:nvSpPr>
          <p:cNvPr id="2" name="Text Placeholder 1"/>
          <p:cNvSpPr>
            <a:spLocks noGrp="1"/>
          </p:cNvSpPr>
          <p:nvPr>
            <p:ph type="body" idx="1"/>
          </p:nvPr>
        </p:nvSpPr>
        <p:spPr/>
        <p:txBody>
          <a:bodyPr/>
          <a:lstStyle/>
          <a:p>
            <a:r>
              <a:rPr lang="en-US" dirty="0" smtClean="0"/>
              <a:t> </a:t>
            </a:r>
            <a:endParaRPr lang="en-GB" dirty="0"/>
          </a:p>
        </p:txBody>
      </p:sp>
      <p:sp>
        <p:nvSpPr>
          <p:cNvPr id="4" name="Content Placeholder 3"/>
          <p:cNvSpPr>
            <a:spLocks noGrp="1"/>
          </p:cNvSpPr>
          <p:nvPr>
            <p:ph sz="half" idx="2"/>
          </p:nvPr>
        </p:nvSpPr>
        <p:spPr/>
        <p:txBody>
          <a:bodyPr/>
          <a:lstStyle/>
          <a:p>
            <a:r>
              <a:rPr lang="en-GB" dirty="0" smtClean="0"/>
              <a:t>Vertebrates</a:t>
            </a:r>
          </a:p>
          <a:p>
            <a:endParaRPr lang="en-US" dirty="0" smtClean="0"/>
          </a:p>
          <a:p>
            <a:endParaRPr lang="en-GB" dirty="0" smtClean="0"/>
          </a:p>
          <a:p>
            <a:r>
              <a:rPr lang="en-GB" dirty="0" smtClean="0"/>
              <a:t>Annotation in-house by the Ensembl project</a:t>
            </a:r>
          </a:p>
          <a:p>
            <a:endParaRPr lang="en-GB" dirty="0" smtClean="0"/>
          </a:p>
          <a:p>
            <a:r>
              <a:rPr lang="en-GB" dirty="0" smtClean="0"/>
              <a:t>European Bioinformatics Institute &amp; Wellcome Trust Sanger Institute</a:t>
            </a:r>
            <a:endParaRPr lang="en-GB" dirty="0"/>
          </a:p>
        </p:txBody>
      </p:sp>
      <p:sp>
        <p:nvSpPr>
          <p:cNvPr id="3" name="Text Placeholder 2"/>
          <p:cNvSpPr>
            <a:spLocks noGrp="1"/>
          </p:cNvSpPr>
          <p:nvPr>
            <p:ph type="body" sz="quarter" idx="3"/>
          </p:nvPr>
        </p:nvSpPr>
        <p:spPr/>
        <p:txBody>
          <a:bodyPr/>
          <a:lstStyle/>
          <a:p>
            <a:r>
              <a:rPr lang="en-US" dirty="0" smtClean="0"/>
              <a:t> </a:t>
            </a:r>
            <a:endParaRPr lang="en-GB" dirty="0"/>
          </a:p>
        </p:txBody>
      </p:sp>
      <p:sp>
        <p:nvSpPr>
          <p:cNvPr id="8" name="Content Placeholder 7"/>
          <p:cNvSpPr>
            <a:spLocks noGrp="1"/>
          </p:cNvSpPr>
          <p:nvPr>
            <p:ph sz="quarter" idx="4"/>
          </p:nvPr>
        </p:nvSpPr>
        <p:spPr/>
        <p:txBody>
          <a:bodyPr/>
          <a:lstStyle/>
          <a:p>
            <a:r>
              <a:rPr lang="en-GB" dirty="0" smtClean="0"/>
              <a:t>Invertebrates, plants, fungi, protists and bacteria</a:t>
            </a:r>
          </a:p>
          <a:p>
            <a:endParaRPr lang="en-GB" dirty="0" smtClean="0"/>
          </a:p>
          <a:p>
            <a:r>
              <a:rPr lang="en-GB" dirty="0" smtClean="0"/>
              <a:t>Annotation by or in collaboration with the scientific community</a:t>
            </a:r>
          </a:p>
          <a:p>
            <a:endParaRPr lang="en-GB" dirty="0" smtClean="0"/>
          </a:p>
          <a:p>
            <a:r>
              <a:rPr lang="en-GB" dirty="0" smtClean="0"/>
              <a:t>European Bioinformatics Institute</a:t>
            </a:r>
          </a:p>
          <a:p>
            <a:endParaRPr lang="en-GB"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23" y="1434346"/>
            <a:ext cx="152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183" y="1427202"/>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70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68695"/>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1268695"/>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900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9363"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268695"/>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73738"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40450" y="1268695"/>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16608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3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01988" y="166080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4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75050" y="166080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4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3350"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4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29113"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4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99000"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059363" y="166080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4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16608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4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4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01988" y="20354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4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575050" y="203545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4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94335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5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29113"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5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9900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5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059363" y="20354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5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102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5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73738"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5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91515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56"/>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5151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5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2819400" y="24609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5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75050" y="246090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60"/>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819400" y="28355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6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3201988" y="28355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62"/>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3238783"/>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6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201988" y="3238783"/>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64"/>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943350" y="3238783"/>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TextBox 82"/>
          <p:cNvSpPr txBox="1">
            <a:spLocks noChangeArrowheads="1"/>
          </p:cNvSpPr>
          <p:nvPr/>
        </p:nvSpPr>
        <p:spPr bwMode="auto">
          <a:xfrm>
            <a:off x="0" y="1197258"/>
            <a:ext cx="2590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Aft>
                <a:spcPts val="400"/>
              </a:spcAft>
            </a:pPr>
            <a:r>
              <a:rPr lang="en-US" sz="2200" dirty="0"/>
              <a:t>Primates</a:t>
            </a:r>
          </a:p>
          <a:p>
            <a:pPr algn="r" eaLnBrk="1" hangingPunct="1">
              <a:spcAft>
                <a:spcPts val="400"/>
              </a:spcAft>
            </a:pPr>
            <a:r>
              <a:rPr lang="en-US" sz="2200" dirty="0"/>
              <a:t>Rodents etc.</a:t>
            </a:r>
          </a:p>
          <a:p>
            <a:pPr algn="r" eaLnBrk="1" hangingPunct="1">
              <a:spcAft>
                <a:spcPts val="400"/>
              </a:spcAft>
            </a:pPr>
            <a:r>
              <a:rPr lang="en-US" sz="2200" dirty="0"/>
              <a:t>Laurasiatheria</a:t>
            </a:r>
          </a:p>
          <a:p>
            <a:pPr algn="r" eaLnBrk="1" hangingPunct="1">
              <a:spcAft>
                <a:spcPts val="400"/>
              </a:spcAft>
            </a:pPr>
            <a:r>
              <a:rPr lang="en-US" sz="2200" dirty="0"/>
              <a:t>Afrotheria</a:t>
            </a:r>
          </a:p>
          <a:p>
            <a:pPr algn="r" eaLnBrk="1" hangingPunct="1">
              <a:spcAft>
                <a:spcPts val="400"/>
              </a:spcAft>
            </a:pPr>
            <a:r>
              <a:rPr lang="en-US" sz="2200" dirty="0"/>
              <a:t>Xenartha</a:t>
            </a:r>
          </a:p>
          <a:p>
            <a:pPr algn="r" eaLnBrk="1" hangingPunct="1">
              <a:spcAft>
                <a:spcPts val="400"/>
              </a:spcAft>
            </a:pPr>
            <a:r>
              <a:rPr lang="en-US" sz="2200" dirty="0"/>
              <a:t>Other mammals</a:t>
            </a:r>
          </a:p>
          <a:p>
            <a:pPr algn="r" eaLnBrk="1" hangingPunct="1">
              <a:spcAft>
                <a:spcPts val="400"/>
              </a:spcAft>
            </a:pPr>
            <a:r>
              <a:rPr lang="en-US" sz="2200" dirty="0"/>
              <a:t>Birds &amp; reptiles</a:t>
            </a:r>
          </a:p>
          <a:p>
            <a:pPr algn="r" eaLnBrk="1" hangingPunct="1">
              <a:spcAft>
                <a:spcPts val="400"/>
              </a:spcAft>
            </a:pPr>
            <a:r>
              <a:rPr lang="en-US" sz="2200" dirty="0"/>
              <a:t>Amphibians</a:t>
            </a:r>
          </a:p>
          <a:p>
            <a:pPr algn="r" eaLnBrk="1" hangingPunct="1">
              <a:spcAft>
                <a:spcPts val="400"/>
              </a:spcAft>
            </a:pPr>
            <a:r>
              <a:rPr lang="en-US" sz="2200" dirty="0"/>
              <a:t>Fish</a:t>
            </a:r>
          </a:p>
          <a:p>
            <a:pPr algn="r" eaLnBrk="1" hangingPunct="1">
              <a:spcAft>
                <a:spcPts val="400"/>
              </a:spcAft>
            </a:pPr>
            <a:r>
              <a:rPr lang="en-US" sz="2200" dirty="0"/>
              <a:t>Other chordates</a:t>
            </a:r>
          </a:p>
          <a:p>
            <a:pPr algn="r" eaLnBrk="1" hangingPunct="1">
              <a:spcAft>
                <a:spcPts val="400"/>
              </a:spcAft>
            </a:pPr>
            <a:r>
              <a:rPr lang="en-US" sz="2200" dirty="0"/>
              <a:t>Other eukaryotes</a:t>
            </a:r>
          </a:p>
          <a:p>
            <a:pPr algn="r" eaLnBrk="1" hangingPunct="1">
              <a:spcAft>
                <a:spcPts val="400"/>
              </a:spcAft>
            </a:pPr>
            <a:r>
              <a:rPr lang="en-US" sz="2200" dirty="0"/>
              <a:t>On </a:t>
            </a:r>
            <a:r>
              <a:rPr lang="en-US" sz="2200" i="1" dirty="0"/>
              <a:t>Pre! </a:t>
            </a:r>
            <a:r>
              <a:rPr lang="en-US" sz="2200" dirty="0"/>
              <a:t>Ensembl</a:t>
            </a:r>
          </a:p>
        </p:txBody>
      </p:sp>
      <p:pic>
        <p:nvPicPr>
          <p:cNvPr id="29733" name="Picture 7"/>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820988" y="3630895"/>
            <a:ext cx="3159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8"/>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203575" y="3630895"/>
            <a:ext cx="3159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576638" y="363089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10"/>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576638" y="4419883"/>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1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5411788" y="4419883"/>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12"/>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946525" y="4419883"/>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Picture 1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4332288" y="4419883"/>
            <a:ext cx="314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0" name="Picture 14"/>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4702175" y="4419883"/>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1" name="Picture 15"/>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2820988" y="4765958"/>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2" name="Picture 16"/>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3203575" y="4765958"/>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3" name="Picture 17"/>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203575" y="5132670"/>
            <a:ext cx="315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4" name="Picture 18"/>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2820988" y="5132670"/>
            <a:ext cx="3159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5" name="Picture 19"/>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576638" y="513267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6" name="Picture 26"/>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2820988" y="4007133"/>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7" name="Picture 18"/>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3944938" y="5515258"/>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8" name="Picture 20"/>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3575050" y="4765958"/>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9" name="Picture 21"/>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3946525" y="363089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0" name="Picture 22"/>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2822575"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1" name="Picture 60"/>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5413375"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2" name="Picture 60"/>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6142038" y="2038633"/>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4" name="Picture 60"/>
          <p:cNvPicPr>
            <a:picLocks noChangeAspect="1"/>
          </p:cNvPicPr>
          <p:nvPr/>
        </p:nvPicPr>
        <p:blipFill>
          <a:blip r:embed="rId57">
            <a:extLst>
              <a:ext uri="{28A0092B-C50C-407E-A947-70E740481C1C}">
                <a14:useLocalDpi xmlns:a14="http://schemas.microsoft.com/office/drawing/2010/main" val="0"/>
              </a:ext>
            </a:extLst>
          </a:blip>
          <a:srcRect/>
          <a:stretch>
            <a:fillRect/>
          </a:stretch>
        </p:blipFill>
        <p:spPr bwMode="auto">
          <a:xfrm>
            <a:off x="3575050" y="12686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5" name="Picture 61"/>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3203575" y="2460908"/>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6" name="Picture 61"/>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2819400" y="44182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7" name="Picture 62"/>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4330700" y="5513670"/>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8" name="Picture 63"/>
          <p:cNvPicPr>
            <a:picLocks noChangeAspect="1"/>
          </p:cNvPicPr>
          <p:nvPr/>
        </p:nvPicPr>
        <p:blipFill>
          <a:blip r:embed="rId61">
            <a:extLst>
              <a:ext uri="{28A0092B-C50C-407E-A947-70E740481C1C}">
                <a14:useLocalDpi xmlns:a14="http://schemas.microsoft.com/office/drawing/2010/main" val="0"/>
              </a:ext>
            </a:extLst>
          </a:blip>
          <a:srcRect/>
          <a:stretch>
            <a:fillRect/>
          </a:stretch>
        </p:blipFill>
        <p:spPr bwMode="auto">
          <a:xfrm>
            <a:off x="5060950" y="44182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9" name="Picture 64"/>
          <p:cNvPicPr>
            <a:picLocks noChangeAspect="1"/>
          </p:cNvPicPr>
          <p:nvPr/>
        </p:nvPicPr>
        <p:blipFill>
          <a:blip r:embed="rId62">
            <a:extLst>
              <a:ext uri="{28A0092B-C50C-407E-A947-70E740481C1C}">
                <a14:useLocalDpi xmlns:a14="http://schemas.microsoft.com/office/drawing/2010/main" val="0"/>
              </a:ext>
            </a:extLst>
          </a:blip>
          <a:srcRect/>
          <a:stretch>
            <a:fillRect/>
          </a:stretch>
        </p:blipFill>
        <p:spPr bwMode="auto">
          <a:xfrm>
            <a:off x="3575050" y="3238783"/>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0" name="Picture 65"/>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3576638"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1" name="Picture 66"/>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3203575" y="441829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4" name="Picture 1"/>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6137275" y="5508908"/>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5" name="Picture 1"/>
          <p:cNvPicPr>
            <a:picLocks noChangeAspect="1"/>
          </p:cNvPicPr>
          <p:nvPr/>
        </p:nvPicPr>
        <p:blipFill>
          <a:blip r:embed="rId66">
            <a:extLst>
              <a:ext uri="{28A0092B-C50C-407E-A947-70E740481C1C}">
                <a14:useLocalDpi xmlns:a14="http://schemas.microsoft.com/office/drawing/2010/main" val="0"/>
              </a:ext>
            </a:extLst>
          </a:blip>
          <a:srcRect/>
          <a:stretch>
            <a:fillRect/>
          </a:stretch>
        </p:blipFill>
        <p:spPr bwMode="auto">
          <a:xfrm>
            <a:off x="3198813"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6" name="Picture 2"/>
          <p:cNvPicPr>
            <a:picLocks noChangeAspect="1"/>
          </p:cNvPicPr>
          <p:nvPr/>
        </p:nvPicPr>
        <p:blipFill>
          <a:blip r:embed="rId67">
            <a:extLst>
              <a:ext uri="{28A0092B-C50C-407E-A947-70E740481C1C}">
                <a14:useLocalDpi xmlns:a14="http://schemas.microsoft.com/office/drawing/2010/main" val="0"/>
              </a:ext>
            </a:extLst>
          </a:blip>
          <a:srcRect/>
          <a:stretch>
            <a:fillRect/>
          </a:stretch>
        </p:blipFill>
        <p:spPr bwMode="auto">
          <a:xfrm>
            <a:off x="5057775"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7" name="Picture 1"/>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4697413"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8" name="Picture 2"/>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5772150"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itle 1"/>
          <p:cNvSpPr>
            <a:spLocks noGrp="1"/>
          </p:cNvSpPr>
          <p:nvPr>
            <p:ph type="title"/>
          </p:nvPr>
        </p:nvSpPr>
        <p:spPr/>
        <p:txBody>
          <a:bodyPr/>
          <a:lstStyle/>
          <a:p>
            <a:r>
              <a:rPr lang="en-US" dirty="0" smtClean="0"/>
              <a:t>Species in Ensembl</a:t>
            </a:r>
            <a:endParaRPr lang="en-US" dirty="0"/>
          </a:p>
        </p:txBody>
      </p:sp>
      <p:cxnSp>
        <p:nvCxnSpPr>
          <p:cNvPr id="7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561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02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652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6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081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4481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69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263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751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19748" y="1266678"/>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18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45098"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2133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8333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068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30285"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06523"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1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108160"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913023"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33028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706523"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1081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86698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244810" y="2416028"/>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8"/>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62263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02098" y="2416028"/>
            <a:ext cx="3254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10"/>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751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1688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12"/>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545098"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1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692133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14"/>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3118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1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331873" y="279067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5" name="Picture 16"/>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706523" y="2790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1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106573" y="2790678"/>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3302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4"/>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706523"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108160"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0" name="Picture 6"/>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4986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8669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8"/>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244810"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624223"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10"/>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000460"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11"/>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5406860"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6" name="Picture 12"/>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170448"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7" name="Picture 13"/>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922923"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8" name="Picture 14"/>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7313448"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9" name="Picture 15"/>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2331873"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0" name="Picture 16"/>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2708110"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1" name="Picture 17"/>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109748"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2" name="Picture 18"/>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3500273"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3" name="Picture 19"/>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4622635"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4" name="Picture 20"/>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4244810"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5" name="Picture 21"/>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4998873"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6" name="Picture 22"/>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5405273"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7" name="Picture 23"/>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6168860"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8" name="Picture 24"/>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6545098"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25"/>
          <p:cNvPicPr>
            <a:picLocks noChangeAspect="1"/>
          </p:cNvPicPr>
          <p:nvPr/>
        </p:nvPicPr>
        <p:blipFill>
          <a:blip r:embed="rId57">
            <a:extLst>
              <a:ext uri="{28A0092B-C50C-407E-A947-70E740481C1C}">
                <a14:useLocalDpi xmlns:a14="http://schemas.microsoft.com/office/drawing/2010/main" val="0"/>
              </a:ext>
            </a:extLst>
          </a:blip>
          <a:srcRect/>
          <a:stretch>
            <a:fillRect/>
          </a:stretch>
        </p:blipFill>
        <p:spPr bwMode="auto">
          <a:xfrm>
            <a:off x="3866985"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0" name="Picture 3"/>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23302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4"/>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270652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2" name="Picture 5"/>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310816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6"/>
          <p:cNvPicPr>
            <a:picLocks noChangeAspect="1"/>
          </p:cNvPicPr>
          <p:nvPr/>
        </p:nvPicPr>
        <p:blipFill>
          <a:blip r:embed="rId61">
            <a:extLst>
              <a:ext uri="{28A0092B-C50C-407E-A947-70E740481C1C}">
                <a14:useLocalDpi xmlns:a14="http://schemas.microsoft.com/office/drawing/2010/main" val="0"/>
              </a:ext>
            </a:extLst>
          </a:blip>
          <a:srcRect/>
          <a:stretch>
            <a:fillRect/>
          </a:stretch>
        </p:blipFill>
        <p:spPr bwMode="auto">
          <a:xfrm>
            <a:off x="34986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7"/>
          <p:cNvPicPr>
            <a:picLocks noChangeAspect="1"/>
          </p:cNvPicPr>
          <p:nvPr/>
        </p:nvPicPr>
        <p:blipFill>
          <a:blip r:embed="rId62">
            <a:extLst>
              <a:ext uri="{28A0092B-C50C-407E-A947-70E740481C1C}">
                <a14:useLocalDpi xmlns:a14="http://schemas.microsoft.com/office/drawing/2010/main" val="0"/>
              </a:ext>
            </a:extLst>
          </a:blip>
          <a:srcRect/>
          <a:stretch>
            <a:fillRect/>
          </a:stretch>
        </p:blipFill>
        <p:spPr bwMode="auto">
          <a:xfrm>
            <a:off x="38669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5" name="Picture 8"/>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424481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9"/>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462263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Picture 10"/>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499887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Picture 11"/>
          <p:cNvPicPr>
            <a:picLocks noChangeAspect="1"/>
          </p:cNvPicPr>
          <p:nvPr/>
        </p:nvPicPr>
        <p:blipFill>
          <a:blip r:embed="rId66">
            <a:extLst>
              <a:ext uri="{28A0092B-C50C-407E-A947-70E740481C1C}">
                <a14:useLocalDpi xmlns:a14="http://schemas.microsoft.com/office/drawing/2010/main" val="0"/>
              </a:ext>
            </a:extLst>
          </a:blip>
          <a:srcRect/>
          <a:stretch>
            <a:fillRect/>
          </a:stretch>
        </p:blipFill>
        <p:spPr bwMode="auto">
          <a:xfrm>
            <a:off x="540527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9" name="Picture 12"/>
          <p:cNvPicPr>
            <a:picLocks/>
          </p:cNvPicPr>
          <p:nvPr/>
        </p:nvPicPr>
        <p:blipFill>
          <a:blip r:embed="rId67">
            <a:extLst>
              <a:ext uri="{28A0092B-C50C-407E-A947-70E740481C1C}">
                <a14:useLocalDpi xmlns:a14="http://schemas.microsoft.com/office/drawing/2010/main" val="0"/>
              </a:ext>
            </a:extLst>
          </a:blip>
          <a:srcRect/>
          <a:stretch>
            <a:fillRect/>
          </a:stretch>
        </p:blipFill>
        <p:spPr bwMode="auto">
          <a:xfrm>
            <a:off x="577516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0" name="Picture 3"/>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270652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1" name="Picture 4"/>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386698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2" name="Picture 5"/>
          <p:cNvPicPr>
            <a:picLocks noChangeAspect="1"/>
          </p:cNvPicPr>
          <p:nvPr/>
        </p:nvPicPr>
        <p:blipFill>
          <a:blip r:embed="rId70">
            <a:extLst>
              <a:ext uri="{28A0092B-C50C-407E-A947-70E740481C1C}">
                <a14:useLocalDpi xmlns:a14="http://schemas.microsoft.com/office/drawing/2010/main" val="0"/>
              </a:ext>
            </a:extLst>
          </a:blip>
          <a:srcRect/>
          <a:stretch>
            <a:fillRect/>
          </a:stretch>
        </p:blipFill>
        <p:spPr bwMode="auto">
          <a:xfrm>
            <a:off x="4244810"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3" name="Picture 6"/>
          <p:cNvPicPr>
            <a:picLocks noChangeAspect="1"/>
          </p:cNvPicPr>
          <p:nvPr/>
        </p:nvPicPr>
        <p:blipFill>
          <a:blip r:embed="rId71">
            <a:extLst>
              <a:ext uri="{28A0092B-C50C-407E-A947-70E740481C1C}">
                <a14:useLocalDpi xmlns:a14="http://schemas.microsoft.com/office/drawing/2010/main" val="0"/>
              </a:ext>
            </a:extLst>
          </a:blip>
          <a:srcRect/>
          <a:stretch>
            <a:fillRect/>
          </a:stretch>
        </p:blipFill>
        <p:spPr bwMode="auto">
          <a:xfrm>
            <a:off x="462263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4" name="Picture 7"/>
          <p:cNvPicPr>
            <a:picLocks noChangeAspect="1"/>
          </p:cNvPicPr>
          <p:nvPr/>
        </p:nvPicPr>
        <p:blipFill>
          <a:blip r:embed="rId72">
            <a:extLst>
              <a:ext uri="{28A0092B-C50C-407E-A947-70E740481C1C}">
                <a14:useLocalDpi xmlns:a14="http://schemas.microsoft.com/office/drawing/2010/main" val="0"/>
              </a:ext>
            </a:extLst>
          </a:blip>
          <a:srcRect/>
          <a:stretch>
            <a:fillRect/>
          </a:stretch>
        </p:blipFill>
        <p:spPr bwMode="auto">
          <a:xfrm>
            <a:off x="499887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5" name="Picture 8"/>
          <p:cNvPicPr>
            <a:picLocks noChangeAspect="1"/>
          </p:cNvPicPr>
          <p:nvPr/>
        </p:nvPicPr>
        <p:blipFill>
          <a:blip r:embed="rId73">
            <a:extLst>
              <a:ext uri="{28A0092B-C50C-407E-A947-70E740481C1C}">
                <a14:useLocalDpi xmlns:a14="http://schemas.microsoft.com/office/drawing/2010/main" val="0"/>
              </a:ext>
            </a:extLst>
          </a:blip>
          <a:srcRect/>
          <a:stretch>
            <a:fillRect/>
          </a:stretch>
        </p:blipFill>
        <p:spPr bwMode="auto">
          <a:xfrm>
            <a:off x="540527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6" name="Picture 9"/>
          <p:cNvPicPr>
            <a:picLocks noChangeAspect="1"/>
          </p:cNvPicPr>
          <p:nvPr/>
        </p:nvPicPr>
        <p:blipFill>
          <a:blip r:embed="rId74">
            <a:extLst>
              <a:ext uri="{28A0092B-C50C-407E-A947-70E740481C1C}">
                <a14:useLocalDpi xmlns:a14="http://schemas.microsoft.com/office/drawing/2010/main" val="0"/>
              </a:ext>
            </a:extLst>
          </a:blip>
          <a:srcRect/>
          <a:stretch>
            <a:fillRect/>
          </a:stretch>
        </p:blipFill>
        <p:spPr bwMode="auto">
          <a:xfrm>
            <a:off x="5775160" y="3944790"/>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7" name="Picture 10"/>
          <p:cNvPicPr>
            <a:picLocks noChangeAspect="1"/>
          </p:cNvPicPr>
          <p:nvPr/>
        </p:nvPicPr>
        <p:blipFill>
          <a:blip r:embed="rId75">
            <a:extLst>
              <a:ext uri="{28A0092B-C50C-407E-A947-70E740481C1C}">
                <a14:useLocalDpi xmlns:a14="http://schemas.microsoft.com/office/drawing/2010/main" val="0"/>
              </a:ext>
            </a:extLst>
          </a:blip>
          <a:srcRect/>
          <a:stretch>
            <a:fillRect/>
          </a:stretch>
        </p:blipFill>
        <p:spPr bwMode="auto">
          <a:xfrm>
            <a:off x="6168860" y="3944790"/>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8" name="Picture 11"/>
          <p:cNvPicPr>
            <a:picLocks/>
          </p:cNvPicPr>
          <p:nvPr/>
        </p:nvPicPr>
        <p:blipFill>
          <a:blip r:embed="rId76">
            <a:extLst>
              <a:ext uri="{28A0092B-C50C-407E-A947-70E740481C1C}">
                <a14:useLocalDpi xmlns:a14="http://schemas.microsoft.com/office/drawing/2010/main" val="0"/>
              </a:ext>
            </a:extLst>
          </a:blip>
          <a:srcRect/>
          <a:stretch>
            <a:fillRect/>
          </a:stretch>
        </p:blipFill>
        <p:spPr bwMode="auto">
          <a:xfrm>
            <a:off x="6545098"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9" name="Picture 12"/>
          <p:cNvPicPr>
            <a:picLocks noChangeAspect="1"/>
          </p:cNvPicPr>
          <p:nvPr/>
        </p:nvPicPr>
        <p:blipFill>
          <a:blip r:embed="rId77">
            <a:extLst>
              <a:ext uri="{28A0092B-C50C-407E-A947-70E740481C1C}">
                <a14:useLocalDpi xmlns:a14="http://schemas.microsoft.com/office/drawing/2010/main" val="0"/>
              </a:ext>
            </a:extLst>
          </a:blip>
          <a:srcRect/>
          <a:stretch>
            <a:fillRect/>
          </a:stretch>
        </p:blipFill>
        <p:spPr bwMode="auto">
          <a:xfrm>
            <a:off x="6921335" y="3946378"/>
            <a:ext cx="3206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0" name="Picture 13"/>
          <p:cNvPicPr>
            <a:picLocks/>
          </p:cNvPicPr>
          <p:nvPr/>
        </p:nvPicPr>
        <p:blipFill>
          <a:blip r:embed="rId78">
            <a:extLst>
              <a:ext uri="{28A0092B-C50C-407E-A947-70E740481C1C}">
                <a14:useLocalDpi xmlns:a14="http://schemas.microsoft.com/office/drawing/2010/main" val="0"/>
              </a:ext>
            </a:extLst>
          </a:blip>
          <a:srcRect/>
          <a:stretch>
            <a:fillRect/>
          </a:stretch>
        </p:blipFill>
        <p:spPr bwMode="auto">
          <a:xfrm>
            <a:off x="7311860"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1" name="Picture 14"/>
          <p:cNvPicPr>
            <a:picLocks/>
          </p:cNvPicPr>
          <p:nvPr/>
        </p:nvPicPr>
        <p:blipFill>
          <a:blip r:embed="rId79">
            <a:extLst>
              <a:ext uri="{28A0092B-C50C-407E-A947-70E740481C1C}">
                <a14:useLocalDpi xmlns:a14="http://schemas.microsoft.com/office/drawing/2010/main" val="0"/>
              </a:ext>
            </a:extLst>
          </a:blip>
          <a:srcRect/>
          <a:stretch>
            <a:fillRect/>
          </a:stretch>
        </p:blipFill>
        <p:spPr bwMode="auto">
          <a:xfrm>
            <a:off x="768333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2" name="Picture 15"/>
          <p:cNvPicPr>
            <a:picLocks noChangeAspect="1"/>
          </p:cNvPicPr>
          <p:nvPr/>
        </p:nvPicPr>
        <p:blipFill>
          <a:blip r:embed="rId80">
            <a:extLst>
              <a:ext uri="{28A0092B-C50C-407E-A947-70E740481C1C}">
                <a14:useLocalDpi xmlns:a14="http://schemas.microsoft.com/office/drawing/2010/main" val="0"/>
              </a:ext>
            </a:extLst>
          </a:blip>
          <a:srcRect/>
          <a:stretch>
            <a:fillRect/>
          </a:stretch>
        </p:blipFill>
        <p:spPr bwMode="auto">
          <a:xfrm>
            <a:off x="2330285" y="4319440"/>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3" name="Picture 16"/>
          <p:cNvPicPr>
            <a:picLocks noChangeAspect="1"/>
          </p:cNvPicPr>
          <p:nvPr/>
        </p:nvPicPr>
        <p:blipFill>
          <a:blip r:embed="rId81">
            <a:extLst>
              <a:ext uri="{28A0092B-C50C-407E-A947-70E740481C1C}">
                <a14:useLocalDpi xmlns:a14="http://schemas.microsoft.com/office/drawing/2010/main" val="0"/>
              </a:ext>
            </a:extLst>
          </a:blip>
          <a:srcRect/>
          <a:stretch>
            <a:fillRect/>
          </a:stretch>
        </p:blipFill>
        <p:spPr bwMode="auto">
          <a:xfrm>
            <a:off x="3108160" y="431785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4" name="Picture 88"/>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6545098"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5" name="Picture 89"/>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61688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6" name="Picture 90"/>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540527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7" name="Picture 91"/>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499887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8" name="Picture 92"/>
          <p:cNvPicPr>
            <a:picLocks noChangeAspect="1"/>
          </p:cNvPicPr>
          <p:nvPr/>
        </p:nvPicPr>
        <p:blipFill>
          <a:blip r:embed="rId83">
            <a:extLst>
              <a:ext uri="{28A0092B-C50C-407E-A947-70E740481C1C}">
                <a14:useLocalDpi xmlns:a14="http://schemas.microsoft.com/office/drawing/2010/main" val="0"/>
              </a:ext>
            </a:extLst>
          </a:blip>
          <a:srcRect/>
          <a:stretch>
            <a:fillRect/>
          </a:stretch>
        </p:blipFill>
        <p:spPr bwMode="auto">
          <a:xfrm>
            <a:off x="8073860" y="126985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9" name="Picture 93"/>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233346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0" name="Picture 94"/>
          <p:cNvPicPr>
            <a:picLocks noChangeAspect="1"/>
          </p:cNvPicPr>
          <p:nvPr/>
        </p:nvPicPr>
        <p:blipFill>
          <a:blip r:embed="rId85">
            <a:extLst>
              <a:ext uri="{28A0092B-C50C-407E-A947-70E740481C1C}">
                <a14:useLocalDpi xmlns:a14="http://schemas.microsoft.com/office/drawing/2010/main" val="0"/>
              </a:ext>
            </a:extLst>
          </a:blip>
          <a:srcRect/>
          <a:stretch>
            <a:fillRect/>
          </a:stretch>
        </p:blipFill>
        <p:spPr bwMode="auto">
          <a:xfrm>
            <a:off x="270811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1" name="Picture 95"/>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31097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2" name="Picture 96"/>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3500273"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3" name="Picture 97"/>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38971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4" name="Picture 99"/>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4247985"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5" name="Picture 100"/>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462581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6" name="Picture 101"/>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50020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7" name="Picture 102"/>
          <p:cNvPicPr>
            <a:picLocks noChangeAspect="1"/>
          </p:cNvPicPr>
          <p:nvPr/>
        </p:nvPicPr>
        <p:blipFill>
          <a:blip r:embed="rId88">
            <a:extLst>
              <a:ext uri="{28A0092B-C50C-407E-A947-70E740481C1C}">
                <a14:useLocalDpi xmlns:a14="http://schemas.microsoft.com/office/drawing/2010/main" val="0"/>
              </a:ext>
            </a:extLst>
          </a:blip>
          <a:srcRect/>
          <a:stretch>
            <a:fillRect/>
          </a:stretch>
        </p:blipFill>
        <p:spPr bwMode="auto">
          <a:xfrm>
            <a:off x="540686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8" name="Picture 103"/>
          <p:cNvPicPr>
            <a:picLocks noChangeAspect="1"/>
          </p:cNvPicPr>
          <p:nvPr/>
        </p:nvPicPr>
        <p:blipFill>
          <a:blip r:embed="rId89">
            <a:extLst>
              <a:ext uri="{28A0092B-C50C-407E-A947-70E740481C1C}">
                <a14:useLocalDpi xmlns:a14="http://schemas.microsoft.com/office/drawing/2010/main" val="0"/>
              </a:ext>
            </a:extLst>
          </a:blip>
          <a:srcRect/>
          <a:stretch>
            <a:fillRect/>
          </a:stretch>
        </p:blipFill>
        <p:spPr bwMode="auto">
          <a:xfrm>
            <a:off x="5778335"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9" name="Picture 104"/>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61704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0" name="Picture 106"/>
          <p:cNvPicPr>
            <a:picLocks noChangeAspect="1"/>
          </p:cNvPicPr>
          <p:nvPr/>
        </p:nvPicPr>
        <p:blipFill>
          <a:blip r:embed="rId90">
            <a:extLst>
              <a:ext uri="{28A0092B-C50C-407E-A947-70E740481C1C}">
                <a14:useLocalDpi xmlns:a14="http://schemas.microsoft.com/office/drawing/2010/main" val="0"/>
              </a:ext>
            </a:extLst>
          </a:blip>
          <a:srcRect/>
          <a:stretch>
            <a:fillRect/>
          </a:stretch>
        </p:blipFill>
        <p:spPr bwMode="auto">
          <a:xfrm>
            <a:off x="384010" y="2417615"/>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1" name="Picture 108"/>
          <p:cNvPicPr>
            <a:picLocks noChangeAspect="1"/>
          </p:cNvPicPr>
          <p:nvPr/>
        </p:nvPicPr>
        <p:blipFill>
          <a:blip r:embed="rId91">
            <a:extLst>
              <a:ext uri="{28A0092B-C50C-407E-A947-70E740481C1C}">
                <a14:useLocalDpi xmlns:a14="http://schemas.microsoft.com/office/drawing/2010/main" val="0"/>
              </a:ext>
            </a:extLst>
          </a:blip>
          <a:srcRect/>
          <a:stretch>
            <a:fillRect/>
          </a:stretch>
        </p:blipFill>
        <p:spPr bwMode="auto">
          <a:xfrm>
            <a:off x="384010" y="3203428"/>
            <a:ext cx="18700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 name="Picture 109"/>
          <p:cNvPicPr>
            <a:picLocks noChangeAspect="1"/>
          </p:cNvPicPr>
          <p:nvPr/>
        </p:nvPicPr>
        <p:blipFill>
          <a:blip r:embed="rId92">
            <a:extLst>
              <a:ext uri="{28A0092B-C50C-407E-A947-70E740481C1C}">
                <a14:useLocalDpi xmlns:a14="http://schemas.microsoft.com/office/drawing/2010/main" val="0"/>
              </a:ext>
            </a:extLst>
          </a:blip>
          <a:srcRect/>
          <a:stretch>
            <a:fillRect/>
          </a:stretch>
        </p:blipFill>
        <p:spPr bwMode="auto">
          <a:xfrm>
            <a:off x="384010" y="1268265"/>
            <a:ext cx="18700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 name="Picture 110"/>
          <p:cNvPicPr>
            <a:picLocks noChangeAspect="1"/>
          </p:cNvPicPr>
          <p:nvPr/>
        </p:nvPicPr>
        <p:blipFill>
          <a:blip r:embed="rId93">
            <a:extLst>
              <a:ext uri="{28A0092B-C50C-407E-A947-70E740481C1C}">
                <a14:useLocalDpi xmlns:a14="http://schemas.microsoft.com/office/drawing/2010/main" val="0"/>
              </a:ext>
            </a:extLst>
          </a:blip>
          <a:srcRect/>
          <a:stretch>
            <a:fillRect/>
          </a:stretch>
        </p:blipFill>
        <p:spPr bwMode="auto">
          <a:xfrm>
            <a:off x="384010" y="3947965"/>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4" name="Picture 111"/>
          <p:cNvPicPr>
            <a:picLocks noChangeAspect="1"/>
          </p:cNvPicPr>
          <p:nvPr/>
        </p:nvPicPr>
        <p:blipFill>
          <a:blip r:embed="rId94">
            <a:extLst>
              <a:ext uri="{28A0092B-C50C-407E-A947-70E740481C1C}">
                <a14:useLocalDpi xmlns:a14="http://schemas.microsoft.com/office/drawing/2010/main" val="0"/>
              </a:ext>
            </a:extLst>
          </a:blip>
          <a:srcRect/>
          <a:stretch>
            <a:fillRect/>
          </a:stretch>
        </p:blipFill>
        <p:spPr bwMode="auto">
          <a:xfrm>
            <a:off x="384010" y="4719490"/>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5" name="Picture 1"/>
          <p:cNvPicPr>
            <a:picLocks noChangeAspect="1"/>
          </p:cNvPicPr>
          <p:nvPr/>
        </p:nvPicPr>
        <p:blipFill>
          <a:blip r:embed="rId95">
            <a:extLst>
              <a:ext uri="{28A0092B-C50C-407E-A947-70E740481C1C}">
                <a14:useLocalDpi xmlns:a14="http://schemas.microsoft.com/office/drawing/2010/main" val="0"/>
              </a:ext>
            </a:extLst>
          </a:blip>
          <a:srcRect/>
          <a:stretch>
            <a:fillRect/>
          </a:stretch>
        </p:blipFill>
        <p:spPr bwMode="auto">
          <a:xfrm>
            <a:off x="3497098" y="2412853"/>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6" name="Picture 4"/>
          <p:cNvPicPr>
            <a:picLocks noChangeAspect="1"/>
          </p:cNvPicPr>
          <p:nvPr/>
        </p:nvPicPr>
        <p:blipFill>
          <a:blip r:embed="rId96">
            <a:extLst>
              <a:ext uri="{28A0092B-C50C-407E-A947-70E740481C1C}">
                <a14:useLocalDpi xmlns:a14="http://schemas.microsoft.com/office/drawing/2010/main" val="0"/>
              </a:ext>
            </a:extLst>
          </a:blip>
          <a:srcRect/>
          <a:stretch>
            <a:fillRect/>
          </a:stretch>
        </p:blipFill>
        <p:spPr bwMode="auto">
          <a:xfrm>
            <a:off x="2704935" y="431626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7" name="Picture 5"/>
          <p:cNvPicPr>
            <a:picLocks noChangeAspect="1"/>
          </p:cNvPicPr>
          <p:nvPr/>
        </p:nvPicPr>
        <p:blipFill>
          <a:blip r:embed="rId97">
            <a:extLst>
              <a:ext uri="{28A0092B-C50C-407E-A947-70E740481C1C}">
                <a14:useLocalDpi xmlns:a14="http://schemas.microsoft.com/office/drawing/2010/main" val="0"/>
              </a:ext>
            </a:extLst>
          </a:blip>
          <a:srcRect/>
          <a:stretch>
            <a:fillRect/>
          </a:stretch>
        </p:blipFill>
        <p:spPr bwMode="auto">
          <a:xfrm>
            <a:off x="3497098" y="201597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8" name="Picture 6"/>
          <p:cNvPicPr>
            <a:picLocks noChangeAspect="1"/>
          </p:cNvPicPr>
          <p:nvPr/>
        </p:nvPicPr>
        <p:blipFill>
          <a:blip r:embed="rId98">
            <a:extLst>
              <a:ext uri="{28A0092B-C50C-407E-A947-70E740481C1C}">
                <a14:useLocalDpi xmlns:a14="http://schemas.microsoft.com/office/drawing/2010/main" val="0"/>
              </a:ext>
            </a:extLst>
          </a:blip>
          <a:srcRect/>
          <a:stretch>
            <a:fillRect/>
          </a:stretch>
        </p:blipFill>
        <p:spPr bwMode="auto">
          <a:xfrm>
            <a:off x="6543510"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9" name="Picture 8"/>
          <p:cNvPicPr>
            <a:picLocks noChangeAspect="1"/>
          </p:cNvPicPr>
          <p:nvPr/>
        </p:nvPicPr>
        <p:blipFill>
          <a:blip r:embed="rId99">
            <a:extLst>
              <a:ext uri="{28A0092B-C50C-407E-A947-70E740481C1C}">
                <a14:useLocalDpi xmlns:a14="http://schemas.microsoft.com/office/drawing/2010/main" val="0"/>
              </a:ext>
            </a:extLst>
          </a:blip>
          <a:srcRect/>
          <a:stretch>
            <a:fillRect/>
          </a:stretch>
        </p:blipFill>
        <p:spPr bwMode="auto">
          <a:xfrm>
            <a:off x="7681748"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0" name="Picture 9"/>
          <p:cNvPicPr>
            <a:picLocks noChangeAspect="1"/>
          </p:cNvPicPr>
          <p:nvPr/>
        </p:nvPicPr>
        <p:blipFill>
          <a:blip r:embed="rId100">
            <a:extLst>
              <a:ext uri="{28A0092B-C50C-407E-A947-70E740481C1C}">
                <a14:useLocalDpi xmlns:a14="http://schemas.microsoft.com/office/drawing/2010/main" val="0"/>
              </a:ext>
            </a:extLst>
          </a:blip>
          <a:srcRect/>
          <a:stretch>
            <a:fillRect/>
          </a:stretch>
        </p:blipFill>
        <p:spPr bwMode="auto">
          <a:xfrm>
            <a:off x="8069098"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1" name="Picture 1"/>
          <p:cNvPicPr>
            <a:picLocks noChangeAspect="1"/>
          </p:cNvPicPr>
          <p:nvPr/>
        </p:nvPicPr>
        <p:blipFill>
          <a:blip r:embed="rId101">
            <a:extLst>
              <a:ext uri="{28A0092B-C50C-407E-A947-70E740481C1C}">
                <a14:useLocalDpi xmlns:a14="http://schemas.microsoft.com/office/drawing/2010/main" val="0"/>
              </a:ext>
            </a:extLst>
          </a:blip>
          <a:srcRect/>
          <a:stretch>
            <a:fillRect/>
          </a:stretch>
        </p:blipFill>
        <p:spPr bwMode="auto">
          <a:xfrm>
            <a:off x="7680160" y="126509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2" name="Picture 2"/>
          <p:cNvPicPr>
            <a:picLocks noChangeAspect="1"/>
          </p:cNvPicPr>
          <p:nvPr/>
        </p:nvPicPr>
        <p:blipFill>
          <a:blip r:embed="rId102">
            <a:extLst>
              <a:ext uri="{28A0092B-C50C-407E-A947-70E740481C1C}">
                <a14:useLocalDpi xmlns:a14="http://schemas.microsoft.com/office/drawing/2010/main" val="0"/>
              </a:ext>
            </a:extLst>
          </a:blip>
          <a:srcRect/>
          <a:stretch>
            <a:fillRect/>
          </a:stretch>
        </p:blipFill>
        <p:spPr bwMode="auto">
          <a:xfrm>
            <a:off x="7310273" y="165402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3" name="Picture 3"/>
          <p:cNvPicPr>
            <a:picLocks noChangeAspect="1"/>
          </p:cNvPicPr>
          <p:nvPr/>
        </p:nvPicPr>
        <p:blipFill>
          <a:blip r:embed="rId103">
            <a:extLst>
              <a:ext uri="{28A0092B-C50C-407E-A947-70E740481C1C}">
                <a14:useLocalDpi xmlns:a14="http://schemas.microsoft.com/office/drawing/2010/main" val="0"/>
              </a:ext>
            </a:extLst>
          </a:blip>
          <a:srcRect/>
          <a:stretch>
            <a:fillRect/>
          </a:stretch>
        </p:blipFill>
        <p:spPr bwMode="auto">
          <a:xfrm>
            <a:off x="4997285" y="24144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4" name="Picture 4"/>
          <p:cNvPicPr>
            <a:picLocks noChangeAspect="1"/>
          </p:cNvPicPr>
          <p:nvPr/>
        </p:nvPicPr>
        <p:blipFill>
          <a:blip r:embed="rId104">
            <a:extLst>
              <a:ext uri="{28A0092B-C50C-407E-A947-70E740481C1C}">
                <a14:useLocalDpi xmlns:a14="http://schemas.microsoft.com/office/drawing/2010/main" val="0"/>
              </a:ext>
            </a:extLst>
          </a:blip>
          <a:srcRect/>
          <a:stretch>
            <a:fillRect/>
          </a:stretch>
        </p:blipFill>
        <p:spPr bwMode="auto">
          <a:xfrm>
            <a:off x="7680160" y="241444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5" name="Picture 5"/>
          <p:cNvPicPr>
            <a:picLocks noChangeAspect="1"/>
          </p:cNvPicPr>
          <p:nvPr/>
        </p:nvPicPr>
        <p:blipFill>
          <a:blip r:embed="rId105">
            <a:extLst>
              <a:ext uri="{28A0092B-C50C-407E-A947-70E740481C1C}">
                <a14:useLocalDpi xmlns:a14="http://schemas.microsoft.com/office/drawing/2010/main" val="0"/>
              </a:ext>
            </a:extLst>
          </a:blip>
          <a:srcRect/>
          <a:stretch>
            <a:fillRect/>
          </a:stretch>
        </p:blipFill>
        <p:spPr bwMode="auto">
          <a:xfrm>
            <a:off x="8069098" y="24144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6" name="Picture 6"/>
          <p:cNvPicPr>
            <a:picLocks noChangeAspect="1"/>
          </p:cNvPicPr>
          <p:nvPr/>
        </p:nvPicPr>
        <p:blipFill>
          <a:blip r:embed="rId106">
            <a:extLst>
              <a:ext uri="{28A0092B-C50C-407E-A947-70E740481C1C}">
                <a14:useLocalDpi xmlns:a14="http://schemas.microsoft.com/office/drawing/2010/main" val="0"/>
              </a:ext>
            </a:extLst>
          </a:blip>
          <a:srcRect/>
          <a:stretch>
            <a:fillRect/>
          </a:stretch>
        </p:blipFill>
        <p:spPr bwMode="auto">
          <a:xfrm>
            <a:off x="5773573" y="3581253"/>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7" name="Picture 8"/>
          <p:cNvPicPr>
            <a:picLocks noChangeAspect="1"/>
          </p:cNvPicPr>
          <p:nvPr/>
        </p:nvPicPr>
        <p:blipFill>
          <a:blip r:embed="rId107">
            <a:extLst>
              <a:ext uri="{28A0092B-C50C-407E-A947-70E740481C1C}">
                <a14:useLocalDpi xmlns:a14="http://schemas.microsoft.com/office/drawing/2010/main" val="0"/>
              </a:ext>
            </a:extLst>
          </a:blip>
          <a:srcRect/>
          <a:stretch>
            <a:fillRect/>
          </a:stretch>
        </p:blipFill>
        <p:spPr bwMode="auto">
          <a:xfrm>
            <a:off x="5773573"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8" name="Picture 9"/>
          <p:cNvPicPr>
            <a:picLocks/>
          </p:cNvPicPr>
          <p:nvPr/>
        </p:nvPicPr>
        <p:blipFill>
          <a:blip r:embed="rId108">
            <a:extLst>
              <a:ext uri="{28A0092B-C50C-407E-A947-70E740481C1C}">
                <a14:useLocalDpi xmlns:a14="http://schemas.microsoft.com/office/drawing/2010/main" val="0"/>
              </a:ext>
            </a:extLst>
          </a:blip>
          <a:srcRect/>
          <a:stretch>
            <a:fillRect/>
          </a:stretch>
        </p:blipFill>
        <p:spPr bwMode="auto">
          <a:xfrm>
            <a:off x="2328698" y="394479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9" name="Picture 10"/>
          <p:cNvPicPr>
            <a:picLocks noChangeAspect="1"/>
          </p:cNvPicPr>
          <p:nvPr/>
        </p:nvPicPr>
        <p:blipFill>
          <a:blip r:embed="rId109">
            <a:extLst>
              <a:ext uri="{28A0092B-C50C-407E-A947-70E740481C1C}">
                <a14:useLocalDpi xmlns:a14="http://schemas.microsoft.com/office/drawing/2010/main" val="0"/>
              </a:ext>
            </a:extLst>
          </a:blip>
          <a:srcRect/>
          <a:stretch>
            <a:fillRect/>
          </a:stretch>
        </p:blipFill>
        <p:spPr bwMode="auto">
          <a:xfrm>
            <a:off x="3104985" y="394479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0" name="Picture 11"/>
          <p:cNvPicPr>
            <a:picLocks noChangeAspect="1"/>
          </p:cNvPicPr>
          <p:nvPr/>
        </p:nvPicPr>
        <p:blipFill>
          <a:blip r:embed="rId110">
            <a:extLst>
              <a:ext uri="{28A0092B-C50C-407E-A947-70E740481C1C}">
                <a14:useLocalDpi xmlns:a14="http://schemas.microsoft.com/office/drawing/2010/main" val="0"/>
              </a:ext>
            </a:extLst>
          </a:blip>
          <a:srcRect/>
          <a:stretch>
            <a:fillRect/>
          </a:stretch>
        </p:blipFill>
        <p:spPr bwMode="auto">
          <a:xfrm>
            <a:off x="3497098" y="3944790"/>
            <a:ext cx="3238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1" name="Picture 12"/>
          <p:cNvPicPr>
            <a:picLocks noChangeAspect="1"/>
          </p:cNvPicPr>
          <p:nvPr/>
        </p:nvPicPr>
        <p:blipFill>
          <a:blip r:embed="rId111">
            <a:extLst>
              <a:ext uri="{28A0092B-C50C-407E-A947-70E740481C1C}">
                <a14:useLocalDpi xmlns:a14="http://schemas.microsoft.com/office/drawing/2010/main" val="0"/>
              </a:ext>
            </a:extLst>
          </a:blip>
          <a:srcRect/>
          <a:stretch>
            <a:fillRect/>
          </a:stretch>
        </p:blipFill>
        <p:spPr bwMode="auto">
          <a:xfrm>
            <a:off x="8069098" y="394479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itle 1"/>
          <p:cNvSpPr>
            <a:spLocks noGrp="1"/>
          </p:cNvSpPr>
          <p:nvPr>
            <p:ph type="title"/>
          </p:nvPr>
        </p:nvSpPr>
        <p:spPr/>
        <p:txBody>
          <a:bodyPr/>
          <a:lstStyle/>
          <a:p>
            <a:r>
              <a:rPr lang="en-US" dirty="0" smtClean="0"/>
              <a:t>Species in Ensembl Genomes</a:t>
            </a:r>
            <a:endParaRPr lang="en-US" dirty="0"/>
          </a:p>
        </p:txBody>
      </p:sp>
      <p:cxnSp>
        <p:nvCxnSpPr>
          <p:cNvPr id="12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080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Species Ensembl Plants</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2"/>
          <a:stretch>
            <a:fillRect/>
          </a:stretch>
        </p:blipFill>
        <p:spPr>
          <a:xfrm>
            <a:off x="287529" y="1180842"/>
            <a:ext cx="8485484" cy="3492004"/>
          </a:xfrm>
          <a:prstGeom prst="rect">
            <a:avLst/>
          </a:prstGeom>
        </p:spPr>
      </p:pic>
    </p:spTree>
    <p:extLst>
      <p:ext uri="{BB962C8B-B14F-4D97-AF65-F5344CB8AC3E}">
        <p14:creationId xmlns:p14="http://schemas.microsoft.com/office/powerpoint/2010/main" val="271008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Data</a:t>
            </a:r>
            <a:endParaRPr lang="en-US" dirty="0"/>
          </a:p>
        </p:txBody>
      </p:sp>
      <p:sp>
        <p:nvSpPr>
          <p:cNvPr id="13314" name="Content Placeholder 3"/>
          <p:cNvSpPr>
            <a:spLocks noGrp="1"/>
          </p:cNvSpPr>
          <p:nvPr>
            <p:ph idx="1"/>
          </p:nvPr>
        </p:nvSpPr>
        <p:spPr/>
        <p:txBody>
          <a:bodyPr/>
          <a:lstStyle/>
          <a:p>
            <a:r>
              <a:rPr lang="en-US" dirty="0" smtClean="0"/>
              <a:t>Genomic sequence</a:t>
            </a:r>
          </a:p>
          <a:p>
            <a:r>
              <a:rPr lang="en-US" dirty="0" smtClean="0"/>
              <a:t>Gene / transcript / protein models</a:t>
            </a:r>
          </a:p>
          <a:p>
            <a:r>
              <a:rPr lang="en-US" dirty="0" smtClean="0"/>
              <a:t>External references</a:t>
            </a:r>
          </a:p>
          <a:p>
            <a:r>
              <a:rPr lang="en-US" dirty="0" smtClean="0"/>
              <a:t>Mapped sequences</a:t>
            </a:r>
          </a:p>
          <a:p>
            <a:pPr lvl="1"/>
            <a:r>
              <a:rPr lang="en-US" dirty="0" smtClean="0"/>
              <a:t>cDNAs, proteins, repeats, markers, probes, etc.</a:t>
            </a:r>
          </a:p>
          <a:p>
            <a:r>
              <a:rPr lang="en-US" dirty="0" smtClean="0"/>
              <a:t>Variation data:</a:t>
            </a:r>
          </a:p>
          <a:p>
            <a:pPr lvl="1"/>
            <a:r>
              <a:rPr lang="en-US" dirty="0" smtClean="0"/>
              <a:t>sequence variants</a:t>
            </a:r>
          </a:p>
          <a:p>
            <a:pPr lvl="1"/>
            <a:r>
              <a:rPr lang="en-US" dirty="0" smtClean="0"/>
              <a:t>structural variants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2297" y="376925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2718" y="3769257"/>
            <a:ext cx="3254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901" y="3769257"/>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8322" y="376925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8743" y="377247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49164" y="3772475"/>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4411" y="415590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866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Data</a:t>
            </a:r>
            <a:endParaRPr lang="en-US" dirty="0"/>
          </a:p>
        </p:txBody>
      </p:sp>
      <p:sp>
        <p:nvSpPr>
          <p:cNvPr id="13314" name="Content Placeholder 3"/>
          <p:cNvSpPr>
            <a:spLocks noGrp="1"/>
          </p:cNvSpPr>
          <p:nvPr>
            <p:ph idx="1"/>
          </p:nvPr>
        </p:nvSpPr>
        <p:spPr/>
        <p:txBody>
          <a:bodyPr/>
          <a:lstStyle/>
          <a:p>
            <a:r>
              <a:rPr lang="en-US" dirty="0" smtClean="0"/>
              <a:t>Comparative data:</a:t>
            </a:r>
          </a:p>
          <a:p>
            <a:pPr lvl="1"/>
            <a:r>
              <a:rPr lang="en-US" dirty="0" smtClean="0"/>
              <a:t>Orthologues and paralogues (between plants and pan-taxonomic)</a:t>
            </a:r>
          </a:p>
          <a:p>
            <a:pPr lvl="1"/>
            <a:r>
              <a:rPr lang="en-US" dirty="0"/>
              <a:t>P</a:t>
            </a:r>
            <a:r>
              <a:rPr lang="en-US" dirty="0" smtClean="0"/>
              <a:t>rotein families</a:t>
            </a:r>
          </a:p>
          <a:p>
            <a:pPr lvl="1"/>
            <a:r>
              <a:rPr lang="en-US" dirty="0" smtClean="0"/>
              <a:t>Whole genome pairwise alignments (selected species)</a:t>
            </a:r>
          </a:p>
          <a:p>
            <a:pPr lvl="1"/>
            <a:r>
              <a:rPr lang="en-US" dirty="0" smtClean="0"/>
              <a:t>Synteny (selected species)</a:t>
            </a:r>
          </a:p>
          <a:p>
            <a:pPr lvl="1"/>
            <a:r>
              <a:rPr lang="en-US" dirty="0" smtClean="0"/>
              <a:t>8-way whole genome multiple alignment</a:t>
            </a:r>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185"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4443" y="35140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159"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4932" y="352604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691"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9815"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8236" y="3517283"/>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08925" y="351728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26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BL-EBI Presentation">
  <a:themeElements>
    <a:clrScheme name="EMBL-EBI Pre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fontScheme name="EMBL-EBI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4" charset="0"/>
            <a:ea typeface="Geneva" pitchFamily="4" charset="0"/>
            <a:cs typeface="Geneva"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4" charset="0"/>
            <a:ea typeface="Geneva" pitchFamily="4" charset="0"/>
            <a:cs typeface="Geneva" pitchFamily="4" charset="0"/>
          </a:defRPr>
        </a:defPPr>
      </a:lstStyle>
    </a:lnDef>
  </a:objectDefaults>
  <a:extraClrSchemeLst>
    <a:extraClrScheme>
      <a:clrScheme name="EMBL-EBI Pre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MBL-EBI Pre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35847</TotalTime>
  <Words>1372</Words>
  <Application>Microsoft Office PowerPoint</Application>
  <PresentationFormat>On-screen Show (4:3)</PresentationFormat>
  <Paragraphs>268</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EMBL-EBI Presentation</vt:lpstr>
      <vt:lpstr>Browsing Genomic Information with Ensembl Plants</vt:lpstr>
      <vt:lpstr>Outline of workshop</vt:lpstr>
      <vt:lpstr>Ensembl &amp; Ensembl Genomes</vt:lpstr>
      <vt:lpstr>Ensembl &amp; Ensembl Genomes</vt:lpstr>
      <vt:lpstr>Species in Ensembl</vt:lpstr>
      <vt:lpstr>Species in Ensembl Genomes</vt:lpstr>
      <vt:lpstr>Species Ensembl Plants</vt:lpstr>
      <vt:lpstr>Data</vt:lpstr>
      <vt:lpstr>Data</vt:lpstr>
      <vt:lpstr>Expected … sooner or later</vt:lpstr>
      <vt:lpstr>Access to data</vt:lpstr>
      <vt:lpstr>BioMart</vt:lpstr>
      <vt:lpstr>Help</vt:lpstr>
      <vt:lpstr>Workshops</vt:lpstr>
      <vt:lpstr>Ensembl Genomes</vt:lpstr>
      <vt:lpstr>Tutorial</vt:lpstr>
      <vt:lpstr>Tutorial objectives</vt:lpstr>
      <vt:lpstr>Background: G6PD</vt:lpstr>
      <vt:lpstr>PowerPoint Presentation</vt:lpstr>
      <vt:lpstr>Exercise 1</vt:lpstr>
      <vt:lpstr>PowerPoint Presentation</vt:lpstr>
      <vt:lpstr>Exercise 2</vt:lpstr>
      <vt:lpstr>PowerPoint Presentation</vt:lpstr>
      <vt:lpstr>Exercise 3</vt:lpstr>
      <vt:lpstr>PowerPoint Presentation</vt:lpstr>
      <vt:lpstr>Exercise 4</vt:lpstr>
      <vt:lpstr>PowerPoint Presentation</vt:lpstr>
      <vt:lpstr>PowerPoint Presentation</vt:lpstr>
      <vt:lpstr>Exercise 5</vt:lpstr>
      <vt:lpstr>PowerPoint Presentation</vt:lpstr>
      <vt:lpstr>Exercise 6</vt:lpstr>
      <vt:lpstr>PowerPoint Presentation</vt:lpstr>
      <vt:lpstr>Exercise 7</vt:lpstr>
      <vt:lpstr>PowerPoint Presentation</vt:lpstr>
      <vt:lpstr>BioMart</vt:lpstr>
      <vt:lpstr>Exercise 8</vt:lpstr>
      <vt:lpstr>Explore your favorite genes!</vt:lpstr>
      <vt:lpstr>Acknowledgments</vt:lpstr>
    </vt:vector>
  </TitlesOfParts>
  <Company>External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EMBL-EBI Powerpoint Presentation</dc:title>
  <dc:creator>External Services</dc:creator>
  <cp:lastModifiedBy>Daniel Murray Bolser</cp:lastModifiedBy>
  <cp:revision>297</cp:revision>
  <cp:lastPrinted>2012-06-11T10:07:13Z</cp:lastPrinted>
  <dcterms:created xsi:type="dcterms:W3CDTF">2012-01-18T00:10:30Z</dcterms:created>
  <dcterms:modified xsi:type="dcterms:W3CDTF">2012-11-12T13:23:15Z</dcterms:modified>
</cp:coreProperties>
</file>